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5"/>
  </p:notesMasterIdLst>
  <p:handoutMasterIdLst>
    <p:handoutMasterId r:id="rId16"/>
  </p:handoutMasterIdLst>
  <p:sldIdLst>
    <p:sldId id="796" r:id="rId2"/>
    <p:sldId id="1039" r:id="rId3"/>
    <p:sldId id="1027" r:id="rId4"/>
    <p:sldId id="1028" r:id="rId5"/>
    <p:sldId id="1029" r:id="rId6"/>
    <p:sldId id="1036" r:id="rId7"/>
    <p:sldId id="1030" r:id="rId8"/>
    <p:sldId id="1031" r:id="rId9"/>
    <p:sldId id="1032" r:id="rId10"/>
    <p:sldId id="1033" r:id="rId11"/>
    <p:sldId id="1035" r:id="rId12"/>
    <p:sldId id="1037" r:id="rId13"/>
    <p:sldId id="1038" r:id="rId14"/>
  </p:sldIdLst>
  <p:sldSz cx="9601200" cy="7315200"/>
  <p:notesSz cx="9345613" cy="7045325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9AF4F6"/>
    <a:srgbClr val="00A6FF"/>
    <a:srgbClr val="FFCD00"/>
    <a:srgbClr val="FFFF99"/>
    <a:srgbClr val="0066FF"/>
    <a:srgbClr val="EEF4E1"/>
    <a:srgbClr val="96CD5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4" autoAdjust="0"/>
    <p:restoredTop sz="87097" autoAdjust="0"/>
  </p:normalViewPr>
  <p:slideViewPr>
    <p:cSldViewPr snapToGrid="0">
      <p:cViewPr varScale="1">
        <p:scale>
          <a:sx n="93" d="100"/>
          <a:sy n="93" d="100"/>
        </p:scale>
        <p:origin x="-1806" y="-90"/>
      </p:cViewPr>
      <p:guideLst>
        <p:guide orient="horz" pos="2160"/>
        <p:guide orient="horz" pos="4272"/>
        <p:guide orient="horz" pos="280"/>
        <p:guide pos="2976"/>
        <p:guide pos="248"/>
        <p:guide pos="5768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112" d="100"/>
          <a:sy n="112" d="100"/>
        </p:scale>
        <p:origin x="-2316" y="-90"/>
      </p:cViewPr>
      <p:guideLst>
        <p:guide orient="horz" pos="2219"/>
        <p:guide pos="29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48497" cy="35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11" tIns="46805" rIns="93611" bIns="46805" numCol="1" anchor="t" anchorCtr="0" compatLnSpc="1">
            <a:prstTxWarp prst="textNoShape">
              <a:avLst/>
            </a:prstTxWarp>
          </a:bodyPr>
          <a:lstStyle>
            <a:lvl1pPr defTabSz="936860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97120" y="0"/>
            <a:ext cx="4048495" cy="35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11" tIns="46805" rIns="93611" bIns="46805" numCol="1" anchor="t" anchorCtr="0" compatLnSpc="1">
            <a:prstTxWarp prst="textNoShape">
              <a:avLst/>
            </a:prstTxWarp>
          </a:bodyPr>
          <a:lstStyle>
            <a:lvl1pPr algn="r" defTabSz="936860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94022"/>
            <a:ext cx="4048497" cy="35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11" tIns="46805" rIns="93611" bIns="46805" numCol="1" anchor="b" anchorCtr="0" compatLnSpc="1">
            <a:prstTxWarp prst="textNoShape">
              <a:avLst/>
            </a:prstTxWarp>
          </a:bodyPr>
          <a:lstStyle>
            <a:lvl1pPr defTabSz="936860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97120" y="6694022"/>
            <a:ext cx="4048495" cy="35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11" tIns="46805" rIns="93611" bIns="46805" numCol="1" anchor="b" anchorCtr="0" compatLnSpc="1">
            <a:prstTxWarp prst="textNoShape">
              <a:avLst/>
            </a:prstTxWarp>
          </a:bodyPr>
          <a:lstStyle>
            <a:lvl1pPr algn="r" defTabSz="936860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367EBA5-5088-48C0-B94C-C3A158E257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611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48497" cy="35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78" tIns="46989" rIns="93978" bIns="46989" numCol="1" anchor="t" anchorCtr="0" compatLnSpc="1">
            <a:prstTxWarp prst="textNoShape">
              <a:avLst/>
            </a:prstTxWarp>
          </a:bodyPr>
          <a:lstStyle>
            <a:lvl1pPr defTabSz="940063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97120" y="0"/>
            <a:ext cx="4048495" cy="35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78" tIns="46989" rIns="93978" bIns="46989" numCol="1" anchor="t" anchorCtr="0" compatLnSpc="1">
            <a:prstTxWarp prst="textNoShape">
              <a:avLst/>
            </a:prstTxWarp>
          </a:bodyPr>
          <a:lstStyle>
            <a:lvl1pPr algn="r" defTabSz="940063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27350" y="531813"/>
            <a:ext cx="3495675" cy="2662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46507" y="3369872"/>
            <a:ext cx="6852603" cy="3130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78" tIns="46989" rIns="93978" bIns="469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79585"/>
            <a:ext cx="4048497" cy="35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78" tIns="46989" rIns="93978" bIns="46989" numCol="1" anchor="b" anchorCtr="0" compatLnSpc="1">
            <a:prstTxWarp prst="textNoShape">
              <a:avLst/>
            </a:prstTxWarp>
          </a:bodyPr>
          <a:lstStyle>
            <a:lvl1pPr defTabSz="940063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97120" y="6679585"/>
            <a:ext cx="4048495" cy="35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78" tIns="46989" rIns="93978" bIns="46989" numCol="1" anchor="b" anchorCtr="0" compatLnSpc="1">
            <a:prstTxWarp prst="textNoShape">
              <a:avLst/>
            </a:prstTxWarp>
          </a:bodyPr>
          <a:lstStyle>
            <a:lvl1pPr algn="r" defTabSz="940063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30A162C-D4A5-4071-8ED5-12CA0DC01D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74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063" eaLnBrk="0" hangingPunct="0">
              <a:defRPr sz="1600" b="1">
                <a:solidFill>
                  <a:schemeClr val="bg2"/>
                </a:solidFill>
                <a:latin typeface="Hypatia Sans Pro" pitchFamily="34" charset="0"/>
              </a:defRPr>
            </a:lvl1pPr>
            <a:lvl2pPr marL="749488" indent="-288265" defTabSz="940063" eaLnBrk="0" hangingPunct="0">
              <a:defRPr sz="1600" b="1">
                <a:solidFill>
                  <a:schemeClr val="bg2"/>
                </a:solidFill>
                <a:latin typeface="Hypatia Sans Pro" pitchFamily="34" charset="0"/>
              </a:defRPr>
            </a:lvl2pPr>
            <a:lvl3pPr marL="1153058" indent="-230612" defTabSz="940063" eaLnBrk="0" hangingPunct="0">
              <a:defRPr sz="1600" b="1">
                <a:solidFill>
                  <a:schemeClr val="bg2"/>
                </a:solidFill>
                <a:latin typeface="Hypatia Sans Pro" pitchFamily="34" charset="0"/>
              </a:defRPr>
            </a:lvl3pPr>
            <a:lvl4pPr marL="1614282" indent="-230612" defTabSz="940063" eaLnBrk="0" hangingPunct="0">
              <a:defRPr sz="1600" b="1">
                <a:solidFill>
                  <a:schemeClr val="bg2"/>
                </a:solidFill>
                <a:latin typeface="Hypatia Sans Pro" pitchFamily="34" charset="0"/>
              </a:defRPr>
            </a:lvl4pPr>
            <a:lvl5pPr marL="2075505" indent="-230612" defTabSz="940063" eaLnBrk="0" hangingPunct="0">
              <a:defRPr sz="1600" b="1">
                <a:solidFill>
                  <a:schemeClr val="bg2"/>
                </a:solidFill>
                <a:latin typeface="Hypatia Sans Pro" pitchFamily="34" charset="0"/>
              </a:defRPr>
            </a:lvl5pPr>
            <a:lvl6pPr marL="2536728" indent="-230612" defTabSz="940063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2"/>
                </a:solidFill>
                <a:latin typeface="Hypatia Sans Pro" pitchFamily="34" charset="0"/>
              </a:defRPr>
            </a:lvl6pPr>
            <a:lvl7pPr marL="2997952" indent="-230612" defTabSz="940063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2"/>
                </a:solidFill>
                <a:latin typeface="Hypatia Sans Pro" pitchFamily="34" charset="0"/>
              </a:defRPr>
            </a:lvl7pPr>
            <a:lvl8pPr marL="3459175" indent="-230612" defTabSz="940063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2"/>
                </a:solidFill>
                <a:latin typeface="Hypatia Sans Pro" pitchFamily="34" charset="0"/>
              </a:defRPr>
            </a:lvl8pPr>
            <a:lvl9pPr marL="3920399" indent="-230612" defTabSz="940063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2"/>
                </a:solidFill>
                <a:latin typeface="Hypatia Sans Pro" pitchFamily="34" charset="0"/>
              </a:defRPr>
            </a:lvl9pPr>
          </a:lstStyle>
          <a:p>
            <a:pPr eaLnBrk="1" hangingPunct="1"/>
            <a:fld id="{6F66F1D3-4719-4737-B8FB-5210B5BBC3CE}" type="slidenum">
              <a:rPr lang="en-US" sz="1300" b="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</a:t>
            </a:fld>
            <a:endParaRPr lang="en-US" sz="13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27350" y="531813"/>
            <a:ext cx="3495675" cy="2662237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Welcome to Part 2 of our CLIMB videos on creating a 10-15 minute scientific presentation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the second of a two part series – Part 1 focused on creating and introduction that sets the stage for the talk…and in this video, the focus is on the overall structure of the rest of the presentation</a:t>
            </a:r>
          </a:p>
          <a:p>
            <a:endParaRPr lang="en-US" dirty="0"/>
          </a:p>
          <a:p>
            <a:r>
              <a:rPr lang="en-US" dirty="0" smtClean="0"/>
              <a:t>Note that the same patterns can apply for longer talks – but in that case, you expand the scope or apply the patterns to a succession of research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0A162C-D4A5-4071-8ED5-12CA0DC01D8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06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593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087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70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70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690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918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88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889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88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0A162C-D4A5-4071-8ED5-12CA0DC01D8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3033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0A162C-D4A5-4071-8ED5-12CA0DC01D8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89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393700" y="3867150"/>
            <a:ext cx="8763000" cy="0"/>
          </a:xfrm>
          <a:prstGeom prst="line">
            <a:avLst/>
          </a:prstGeom>
          <a:noFill/>
          <a:ln w="9525">
            <a:solidFill>
              <a:srgbClr val="3CA8C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62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3700" y="3067172"/>
            <a:ext cx="8228013" cy="685800"/>
          </a:xfrm>
        </p:spPr>
        <p:txBody>
          <a:bodyPr anchor="ctr"/>
          <a:lstStyle>
            <a:lvl1pPr>
              <a:defRPr sz="280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6062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3700" y="4018085"/>
            <a:ext cx="8228013" cy="911225"/>
          </a:xfrm>
        </p:spPr>
        <p:txBody>
          <a:bodyPr tIns="36913" bIns="36913"/>
          <a:lstStyle>
            <a:lvl1pPr marL="0" indent="0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  <a:defRPr b="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92" y="238989"/>
            <a:ext cx="4976446" cy="158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1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59C45CBE-2109-4420-8761-383822887963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</a:p>
        </p:txBody>
      </p:sp>
    </p:spTree>
    <p:extLst>
      <p:ext uri="{BB962C8B-B14F-4D97-AF65-F5344CB8AC3E}">
        <p14:creationId xmlns:p14="http://schemas.microsoft.com/office/powerpoint/2010/main" val="1179818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825" y="4700588"/>
            <a:ext cx="8161338" cy="14525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825" y="3100388"/>
            <a:ext cx="8161338" cy="1600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B3FDBEC7-5D8E-4BDE-8D37-33BC01893824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04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370013"/>
            <a:ext cx="4265612" cy="5027612"/>
          </a:xfrm>
        </p:spPr>
        <p:txBody>
          <a:bodyPr/>
          <a:lstStyle>
            <a:lvl1pPr>
              <a:defRPr sz="2800">
                <a:latin typeface="Calibri" pitchFamily="34" charset="0"/>
                <a:cs typeface="Calibri" pitchFamily="34" charset="0"/>
              </a:defRPr>
            </a:lvl1pPr>
            <a:lvl2pPr>
              <a:defRPr sz="2400">
                <a:latin typeface="Calibri" pitchFamily="34" charset="0"/>
                <a:cs typeface="Calibri" pitchFamily="34" charset="0"/>
              </a:defRPr>
            </a:lvl2pPr>
            <a:lvl3pPr>
              <a:defRPr sz="2000">
                <a:latin typeface="Calibri" pitchFamily="34" charset="0"/>
                <a:cs typeface="Calibri" pitchFamily="34" charset="0"/>
              </a:defRPr>
            </a:lvl3pPr>
            <a:lvl4pPr>
              <a:defRPr sz="1800">
                <a:latin typeface="Calibri" pitchFamily="34" charset="0"/>
                <a:cs typeface="Calibri" pitchFamily="34" charset="0"/>
              </a:defRPr>
            </a:lvl4pPr>
            <a:lvl5pPr>
              <a:defRPr sz="1800">
                <a:latin typeface="Calibri" pitchFamily="34" charset="0"/>
                <a:cs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3625" y="1370013"/>
            <a:ext cx="4265613" cy="5027612"/>
          </a:xfrm>
        </p:spPr>
        <p:txBody>
          <a:bodyPr/>
          <a:lstStyle>
            <a:lvl1pPr>
              <a:defRPr sz="2800">
                <a:latin typeface="Calibri" pitchFamily="34" charset="0"/>
                <a:cs typeface="Calibri" pitchFamily="34" charset="0"/>
              </a:defRPr>
            </a:lvl1pPr>
            <a:lvl2pPr>
              <a:defRPr sz="2400">
                <a:latin typeface="Calibri" pitchFamily="34" charset="0"/>
                <a:cs typeface="Calibri" pitchFamily="34" charset="0"/>
              </a:defRPr>
            </a:lvl2pPr>
            <a:lvl3pPr>
              <a:defRPr sz="2000">
                <a:latin typeface="Calibri" pitchFamily="34" charset="0"/>
                <a:cs typeface="Calibri" pitchFamily="34" charset="0"/>
              </a:defRPr>
            </a:lvl3pPr>
            <a:lvl4pPr>
              <a:defRPr sz="1800">
                <a:latin typeface="Calibri" pitchFamily="34" charset="0"/>
                <a:cs typeface="Calibri" pitchFamily="34" charset="0"/>
              </a:defRPr>
            </a:lvl4pPr>
            <a:lvl5pPr>
              <a:defRPr sz="1800">
                <a:latin typeface="Calibri" pitchFamily="34" charset="0"/>
                <a:cs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07663BB4-0A65-4F3B-9758-DE92D4E2A878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</a:p>
        </p:txBody>
      </p:sp>
    </p:spTree>
    <p:extLst>
      <p:ext uri="{BB962C8B-B14F-4D97-AF65-F5344CB8AC3E}">
        <p14:creationId xmlns:p14="http://schemas.microsoft.com/office/powerpoint/2010/main" val="1336809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293688"/>
            <a:ext cx="8642350" cy="1219200"/>
          </a:xfrm>
        </p:spPr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25" y="1636713"/>
            <a:ext cx="4243388" cy="682625"/>
          </a:xfrm>
        </p:spPr>
        <p:txBody>
          <a:bodyPr anchor="b"/>
          <a:lstStyle>
            <a:lvl1pPr marL="0" indent="0">
              <a:buNone/>
              <a:defRPr sz="2400" b="1"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25" y="2319338"/>
            <a:ext cx="4243388" cy="4214812"/>
          </a:xfrm>
        </p:spPr>
        <p:txBody>
          <a:bodyPr/>
          <a:lstStyle>
            <a:lvl1pPr>
              <a:defRPr sz="2400">
                <a:latin typeface="Calibri" pitchFamily="34" charset="0"/>
                <a:cs typeface="Calibri" pitchFamily="34" charset="0"/>
              </a:defRPr>
            </a:lvl1pPr>
            <a:lvl2pPr>
              <a:defRPr sz="2000">
                <a:latin typeface="Calibri" pitchFamily="34" charset="0"/>
                <a:cs typeface="Calibri" pitchFamily="34" charset="0"/>
              </a:defRPr>
            </a:lvl2pPr>
            <a:lvl3pPr>
              <a:defRPr sz="1800">
                <a:latin typeface="Calibri" pitchFamily="34" charset="0"/>
                <a:cs typeface="Calibri" pitchFamily="34" charset="0"/>
              </a:defRPr>
            </a:lvl3pPr>
            <a:lvl4pPr>
              <a:defRPr sz="1600">
                <a:latin typeface="Calibri" pitchFamily="34" charset="0"/>
                <a:cs typeface="Calibri" pitchFamily="34" charset="0"/>
              </a:defRPr>
            </a:lvl4pPr>
            <a:lvl5pPr>
              <a:defRPr sz="1600">
                <a:latin typeface="Calibri" pitchFamily="34" charset="0"/>
                <a:cs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1636713"/>
            <a:ext cx="4244975" cy="682625"/>
          </a:xfrm>
        </p:spPr>
        <p:txBody>
          <a:bodyPr anchor="b"/>
          <a:lstStyle>
            <a:lvl1pPr marL="0" indent="0">
              <a:buNone/>
              <a:defRPr sz="2400" b="1"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2319338"/>
            <a:ext cx="4244975" cy="4214812"/>
          </a:xfrm>
        </p:spPr>
        <p:txBody>
          <a:bodyPr/>
          <a:lstStyle>
            <a:lvl1pPr>
              <a:defRPr sz="2400">
                <a:latin typeface="Calibri" pitchFamily="34" charset="0"/>
                <a:cs typeface="Calibri" pitchFamily="34" charset="0"/>
              </a:defRPr>
            </a:lvl1pPr>
            <a:lvl2pPr>
              <a:defRPr sz="2000">
                <a:latin typeface="Calibri" pitchFamily="34" charset="0"/>
                <a:cs typeface="Calibri" pitchFamily="34" charset="0"/>
              </a:defRPr>
            </a:lvl2pPr>
            <a:lvl3pPr>
              <a:defRPr sz="1800">
                <a:latin typeface="Calibri" pitchFamily="34" charset="0"/>
                <a:cs typeface="Calibri" pitchFamily="34" charset="0"/>
              </a:defRPr>
            </a:lvl3pPr>
            <a:lvl4pPr>
              <a:defRPr sz="1600">
                <a:latin typeface="Calibri" pitchFamily="34" charset="0"/>
                <a:cs typeface="Calibri" pitchFamily="34" charset="0"/>
              </a:defRPr>
            </a:lvl4pPr>
            <a:lvl5pPr>
              <a:defRPr sz="1600">
                <a:latin typeface="Calibri" pitchFamily="34" charset="0"/>
                <a:cs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3A542D60-E2E2-4224-8EF0-18F37D2849D8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</a:p>
        </p:txBody>
      </p:sp>
    </p:spTree>
    <p:extLst>
      <p:ext uri="{BB962C8B-B14F-4D97-AF65-F5344CB8AC3E}">
        <p14:creationId xmlns:p14="http://schemas.microsoft.com/office/powerpoint/2010/main" val="1894130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5DC32CD8-59A6-4428-86FC-B06C92FDDA5D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11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4FD47534-3A75-493B-BE06-01B1FE7F0054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880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290513"/>
            <a:ext cx="3159125" cy="12398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438" y="290513"/>
            <a:ext cx="5367337" cy="6243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Calibri" pitchFamily="34" charset="0"/>
                <a:cs typeface="Calibri" pitchFamily="34" charset="0"/>
              </a:defRPr>
            </a:lvl4pPr>
            <a:lvl5pPr>
              <a:defRPr sz="2000">
                <a:latin typeface="Calibri" pitchFamily="34" charset="0"/>
                <a:cs typeface="Calibri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425" y="1530350"/>
            <a:ext cx="3159125" cy="5003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5935EE9E-2CF4-4740-9B80-F24353939AC5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09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188" y="5121275"/>
            <a:ext cx="5761037" cy="6032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188" y="654050"/>
            <a:ext cx="5761037" cy="43894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188" y="5724525"/>
            <a:ext cx="5761037" cy="8588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0B2DCA69-4C25-47C0-AC38-0450C8C0FC55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227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BAF4B04D-DA40-41D1-A376-A2B0687B916A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299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9125" y="227013"/>
            <a:ext cx="2170113" cy="6170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27013"/>
            <a:ext cx="6361112" cy="6170612"/>
          </a:xfrm>
        </p:spPr>
        <p:txBody>
          <a:bodyPr vert="eaVert"/>
          <a:lstStyle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92AFDEC3-28F3-49B5-B9B8-A4A6B111E87F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701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139093"/>
            <a:ext cx="890819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4" tIns="36913" rIns="91424" bIns="3691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202964"/>
            <a:ext cx="8943364" cy="5769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US" dirty="0" smtClean="0"/>
          </a:p>
        </p:txBody>
      </p:sp>
      <p:sp>
        <p:nvSpPr>
          <p:cNvPr id="60518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43400" y="7083425"/>
            <a:ext cx="9144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defTabSz="992188">
              <a:defRPr sz="1200" b="0" smtClean="0">
                <a:latin typeface="Calibri" pitchFamily="34" charset="0"/>
                <a:cs typeface="Calibri" pitchFamily="34" charset="0"/>
                <a:sym typeface="Symbol" pitchFamily="18" charset="2"/>
              </a:defRPr>
            </a:lvl1pPr>
          </a:lstStyle>
          <a:p>
            <a:pPr>
              <a:defRPr/>
            </a:pPr>
            <a:r>
              <a:rPr lang="en-US" dirty="0"/>
              <a:t> </a:t>
            </a:r>
            <a:fld id="{67055DB3-01D6-400F-B4D5-9C59CD067252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</a:p>
        </p:txBody>
      </p:sp>
      <p:sp>
        <p:nvSpPr>
          <p:cNvPr id="1029" name="Line 7"/>
          <p:cNvSpPr>
            <a:spLocks noChangeShapeType="1"/>
          </p:cNvSpPr>
          <p:nvPr/>
        </p:nvSpPr>
        <p:spPr bwMode="auto">
          <a:xfrm>
            <a:off x="457199" y="1053493"/>
            <a:ext cx="8869680" cy="0"/>
          </a:xfrm>
          <a:prstGeom prst="line">
            <a:avLst/>
          </a:prstGeom>
          <a:noFill/>
          <a:ln w="9525">
            <a:solidFill>
              <a:srgbClr val="00A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0" r:id="rId2"/>
    <p:sldLayoutId id="2147483724" r:id="rId3"/>
    <p:sldLayoutId id="2147483721" r:id="rId4"/>
    <p:sldLayoutId id="2147483722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6678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Calibri" pitchFamily="34" charset="0"/>
          <a:ea typeface="+mj-ea"/>
          <a:cs typeface="Calibri" pitchFamily="34" charset="0"/>
        </a:defRPr>
      </a:lvl1pPr>
      <a:lvl2pPr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  <a:cs typeface="Calibri" pitchFamily="34" charset="0"/>
        </a:defRPr>
      </a:lvl2pPr>
      <a:lvl3pPr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  <a:cs typeface="Calibri" pitchFamily="34" charset="0"/>
        </a:defRPr>
      </a:lvl3pPr>
      <a:lvl4pPr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  <a:cs typeface="Calibri" pitchFamily="34" charset="0"/>
        </a:defRPr>
      </a:lvl4pPr>
      <a:lvl5pPr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  <a:cs typeface="Calibri" pitchFamily="34" charset="0"/>
        </a:defRPr>
      </a:lvl5pPr>
      <a:lvl6pPr marL="457200"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Hypatia Sans Pro Black" pitchFamily="34" charset="0"/>
        </a:defRPr>
      </a:lvl6pPr>
      <a:lvl7pPr marL="914400"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Hypatia Sans Pro Black" pitchFamily="34" charset="0"/>
        </a:defRPr>
      </a:lvl7pPr>
      <a:lvl8pPr marL="1371600"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Hypatia Sans Pro Black" pitchFamily="34" charset="0"/>
        </a:defRPr>
      </a:lvl8pPr>
      <a:lvl9pPr marL="1828800"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Hypatia Sans Pro Black" pitchFamily="34" charset="0"/>
        </a:defRPr>
      </a:lvl9pPr>
    </p:titleStyle>
    <p:bodyStyle>
      <a:lvl1pPr marL="234950" indent="-234950" algn="l" defTabSz="966788" rtl="0" eaLnBrk="1" fontAlgn="base" hangingPunct="1">
        <a:spcBef>
          <a:spcPct val="40000"/>
        </a:spcBef>
        <a:spcAft>
          <a:spcPct val="0"/>
        </a:spcAft>
        <a:buFont typeface="Wingdings" pitchFamily="2" charset="2"/>
        <a:buChar char="§"/>
        <a:defRPr sz="2000" b="1">
          <a:solidFill>
            <a:schemeClr val="bg2"/>
          </a:solidFill>
          <a:latin typeface="Calibri" pitchFamily="34" charset="0"/>
          <a:ea typeface="+mn-ea"/>
          <a:cs typeface="Calibri" pitchFamily="34" charset="0"/>
        </a:defRPr>
      </a:lvl1pPr>
      <a:lvl2pPr marL="688975" indent="-234950" algn="l" defTabSz="966788" rtl="0" eaLnBrk="1" fontAlgn="base" hangingPunct="1">
        <a:spcBef>
          <a:spcPct val="15000"/>
        </a:spcBef>
        <a:spcAft>
          <a:spcPct val="0"/>
        </a:spcAft>
        <a:buFont typeface="Arial" pitchFamily="34" charset="0"/>
        <a:buChar char="•"/>
        <a:defRPr sz="2000">
          <a:solidFill>
            <a:schemeClr val="bg2"/>
          </a:solidFill>
          <a:latin typeface="Calibri" pitchFamily="34" charset="0"/>
          <a:cs typeface="Calibri" pitchFamily="34" charset="0"/>
        </a:defRPr>
      </a:lvl2pPr>
      <a:lvl3pPr marL="1146175" indent="-234950" algn="l" defTabSz="966788" rtl="0" eaLnBrk="1" fontAlgn="base" hangingPunct="1">
        <a:spcBef>
          <a:spcPct val="10000"/>
        </a:spcBef>
        <a:spcAft>
          <a:spcPct val="0"/>
        </a:spcAft>
        <a:buFont typeface="Arial" charset="0"/>
        <a:buChar char="–"/>
        <a:defRPr>
          <a:solidFill>
            <a:schemeClr val="bg2"/>
          </a:solidFill>
          <a:latin typeface="Calibri" pitchFamily="34" charset="0"/>
          <a:cs typeface="Calibri" pitchFamily="34" charset="0"/>
        </a:defRPr>
      </a:lvl3pPr>
      <a:lvl4pPr marL="1598613" indent="-234950" algn="l" defTabSz="966788" rtl="0" eaLnBrk="1" fontAlgn="base" hangingPunct="1">
        <a:spcBef>
          <a:spcPct val="10000"/>
        </a:spcBef>
        <a:spcAft>
          <a:spcPct val="0"/>
        </a:spcAft>
        <a:buFont typeface="Arial" charset="0"/>
        <a:buChar char="–"/>
        <a:defRPr>
          <a:solidFill>
            <a:schemeClr val="bg2"/>
          </a:solidFill>
          <a:latin typeface="+mn-lt"/>
          <a:cs typeface="Calibri" pitchFamily="34" charset="0"/>
        </a:defRPr>
      </a:lvl4pPr>
      <a:lvl5pPr marL="2057400" indent="-234950" algn="l" defTabSz="966788" rtl="0" eaLnBrk="1" fontAlgn="base" hangingPunct="1">
        <a:spcBef>
          <a:spcPct val="30000"/>
        </a:spcBef>
        <a:spcAft>
          <a:spcPct val="0"/>
        </a:spcAft>
        <a:buFont typeface="Times New Roman" pitchFamily="18" charset="0"/>
        <a:buChar char="–"/>
        <a:defRPr sz="1700">
          <a:solidFill>
            <a:schemeClr val="tx1"/>
          </a:solidFill>
          <a:latin typeface="Book Antiqua" pitchFamily="18" charset="0"/>
          <a:cs typeface="Calibri" pitchFamily="34" charset="0"/>
        </a:defRPr>
      </a:lvl5pPr>
      <a:lvl6pPr marL="2514600" indent="-234950" algn="l" defTabSz="966788" rtl="0" eaLnBrk="1" fontAlgn="base" hangingPunct="1">
        <a:spcBef>
          <a:spcPct val="30000"/>
        </a:spcBef>
        <a:spcAft>
          <a:spcPct val="0"/>
        </a:spcAft>
        <a:buFont typeface="Times New Roman" pitchFamily="18" charset="0"/>
        <a:buChar char="–"/>
        <a:defRPr sz="1700">
          <a:solidFill>
            <a:schemeClr val="tx1"/>
          </a:solidFill>
          <a:latin typeface="Book Antiqua" pitchFamily="18" charset="0"/>
        </a:defRPr>
      </a:lvl6pPr>
      <a:lvl7pPr marL="2971800" indent="-234950" algn="l" defTabSz="966788" rtl="0" eaLnBrk="1" fontAlgn="base" hangingPunct="1">
        <a:spcBef>
          <a:spcPct val="30000"/>
        </a:spcBef>
        <a:spcAft>
          <a:spcPct val="0"/>
        </a:spcAft>
        <a:buFont typeface="Times New Roman" pitchFamily="18" charset="0"/>
        <a:buChar char="–"/>
        <a:defRPr sz="1700">
          <a:solidFill>
            <a:schemeClr val="tx1"/>
          </a:solidFill>
          <a:latin typeface="Book Antiqua" pitchFamily="18" charset="0"/>
        </a:defRPr>
      </a:lvl7pPr>
      <a:lvl8pPr marL="3429000" indent="-234950" algn="l" defTabSz="966788" rtl="0" eaLnBrk="1" fontAlgn="base" hangingPunct="1">
        <a:spcBef>
          <a:spcPct val="30000"/>
        </a:spcBef>
        <a:spcAft>
          <a:spcPct val="0"/>
        </a:spcAft>
        <a:buFont typeface="Times New Roman" pitchFamily="18" charset="0"/>
        <a:buChar char="–"/>
        <a:defRPr sz="1700">
          <a:solidFill>
            <a:schemeClr val="tx1"/>
          </a:solidFill>
          <a:latin typeface="Book Antiqua" pitchFamily="18" charset="0"/>
        </a:defRPr>
      </a:lvl8pPr>
      <a:lvl9pPr marL="3886200" indent="-234950" algn="l" defTabSz="966788" rtl="0" eaLnBrk="1" fontAlgn="base" hangingPunct="1">
        <a:spcBef>
          <a:spcPct val="30000"/>
        </a:spcBef>
        <a:spcAft>
          <a:spcPct val="0"/>
        </a:spcAft>
        <a:buFont typeface="Times New Roman" pitchFamily="18" charset="0"/>
        <a:buChar char="–"/>
        <a:defRPr sz="1700">
          <a:solidFill>
            <a:schemeClr val="tx1"/>
          </a:solidFill>
          <a:latin typeface="Book Antiqua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2" Type="http://schemas.microsoft.com/office/2007/relationships/media" Target="../media/media3.wav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4.wav"/><Relationship Id="rId7" Type="http://schemas.openxmlformats.org/officeDocument/2006/relationships/image" Target="../media/image4.emf"/><Relationship Id="rId2" Type="http://schemas.microsoft.com/office/2007/relationships/media" Target="../media/media4.wav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5.wav"/><Relationship Id="rId7" Type="http://schemas.openxmlformats.org/officeDocument/2006/relationships/image" Target="../media/image3.png"/><Relationship Id="rId2" Type="http://schemas.microsoft.com/office/2007/relationships/media" Target="../media/media5.wav"/><Relationship Id="rId1" Type="http://schemas.openxmlformats.org/officeDocument/2006/relationships/tags" Target="../tags/tag5.xml"/><Relationship Id="rId6" Type="http://schemas.openxmlformats.org/officeDocument/2006/relationships/image" Target="../media/image6.emf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6.wav"/><Relationship Id="rId7" Type="http://schemas.openxmlformats.org/officeDocument/2006/relationships/image" Target="../media/image3.png"/><Relationship Id="rId2" Type="http://schemas.microsoft.com/office/2007/relationships/media" Target="../media/media6.wav"/><Relationship Id="rId1" Type="http://schemas.openxmlformats.org/officeDocument/2006/relationships/tags" Target="../tags/tag6.xml"/><Relationship Id="rId6" Type="http://schemas.openxmlformats.org/officeDocument/2006/relationships/image" Target="../media/image6.emf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av"/><Relationship Id="rId2" Type="http://schemas.microsoft.com/office/2007/relationships/media" Target="../media/media7.wav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2" Type="http://schemas.microsoft.com/office/2007/relationships/media" Target="../media/media8.wav"/><Relationship Id="rId1" Type="http://schemas.openxmlformats.org/officeDocument/2006/relationships/tags" Target="../tags/tag8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media9.wav"/><Relationship Id="rId7" Type="http://schemas.openxmlformats.org/officeDocument/2006/relationships/image" Target="../media/image2.png"/><Relationship Id="rId2" Type="http://schemas.microsoft.com/office/2007/relationships/media" Target="../media/media9.wav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7" Type="http://schemas.openxmlformats.org/officeDocument/2006/relationships/image" Target="../media/image5.png"/><Relationship Id="rId2" Type="http://schemas.microsoft.com/office/2007/relationships/media" Target="../media/media10.wav"/><Relationship Id="rId1" Type="http://schemas.openxmlformats.org/officeDocument/2006/relationships/tags" Target="../tags/tag10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wav"/><Relationship Id="rId7" Type="http://schemas.openxmlformats.org/officeDocument/2006/relationships/image" Target="../media/image2.png"/><Relationship Id="rId2" Type="http://schemas.microsoft.com/office/2007/relationships/media" Target="../media/media11.wav"/><Relationship Id="rId1" Type="http://schemas.openxmlformats.org/officeDocument/2006/relationships/tags" Target="../tags/tag11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2.wav"/><Relationship Id="rId7" Type="http://schemas.openxmlformats.org/officeDocument/2006/relationships/image" Target="../media/image9.emf"/><Relationship Id="rId2" Type="http://schemas.microsoft.com/office/2007/relationships/media" Target="../media/media12.wav"/><Relationship Id="rId1" Type="http://schemas.openxmlformats.org/officeDocument/2006/relationships/tags" Target="../tags/tag1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wav"/><Relationship Id="rId2" Type="http://schemas.microsoft.com/office/2007/relationships/media" Target="../media/media13.wav"/><Relationship Id="rId1" Type="http://schemas.openxmlformats.org/officeDocument/2006/relationships/tags" Target="../tags/tag1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1971006"/>
            <a:ext cx="8669338" cy="1454150"/>
          </a:xfrm>
        </p:spPr>
        <p:txBody>
          <a:bodyPr/>
          <a:lstStyle/>
          <a:p>
            <a:pPr>
              <a:lnSpc>
                <a:spcPct val="130000"/>
              </a:lnSpc>
              <a:buFont typeface="Arial" charset="0"/>
              <a:buNone/>
            </a:pPr>
            <a:r>
              <a:rPr lang="en-US" sz="3200" b="1" dirty="0" smtClean="0"/>
              <a:t>Part 2: Creating the body of a 10-15 minute scientific presentation—Design/Methods; Data/Results; Conclusions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58"/>
    </mc:Choice>
    <mc:Fallback xmlns="">
      <p:transition spd="slow" advTm="105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the second of a two-part video sequence on a 10-15 minute scientific presentation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 </a:t>
            </a:r>
            <a:fld id="{5DC32CD8-59A6-4428-86FC-B06C92FDDA5D}" type="slidenum">
              <a:rPr lang="en-US" smtClean="0"/>
              <a:pPr>
                <a:defRPr/>
              </a:pPr>
              <a:t>2</a:t>
            </a:fld>
            <a:r>
              <a:rPr lang="en-US" dirty="0" smtClean="0"/>
              <a:t> </a:t>
            </a:r>
            <a:endParaRPr lang="en-US" dirty="0">
              <a:cs typeface="Arial" pitchFamily="34" charset="0"/>
            </a:endParaRPr>
          </a:p>
        </p:txBody>
      </p:sp>
      <p:sp>
        <p:nvSpPr>
          <p:cNvPr id="4" name="Pentagon 3"/>
          <p:cNvSpPr/>
          <p:nvPr/>
        </p:nvSpPr>
        <p:spPr bwMode="auto">
          <a:xfrm>
            <a:off x="384464" y="1765425"/>
            <a:ext cx="3961183" cy="1506235"/>
          </a:xfrm>
          <a:prstGeom prst="homePlate">
            <a:avLst/>
          </a:prstGeom>
          <a:solidFill>
            <a:srgbClr val="7030A0"/>
          </a:solidFill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 vert="horz" wrap="square" lIns="91432" tIns="45716" rIns="91432" bIns="45716" numCol="1" rtlCol="0" anchor="ctr" anchorCtr="0" compatLnSpc="1">
            <a:prstTxWarp prst="textNoShape">
              <a:avLst/>
            </a:prstTxWarp>
          </a:bodyPr>
          <a:lstStyle/>
          <a:p>
            <a:pPr marL="114300" marR="0" algn="l" defTabSz="7985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ypatia Sans Pro" pitchFamily="34" charset="0"/>
              </a:rPr>
              <a:t>Part 1 – </a:t>
            </a:r>
            <a:r>
              <a:rPr lang="en-US" sz="1800" i="1" dirty="0" smtClean="0">
                <a:solidFill>
                  <a:schemeClr val="bg1"/>
                </a:solidFill>
              </a:rPr>
              <a:t>Creating an Introduction for a 10-15 minute scientific presentation</a:t>
            </a:r>
            <a:endParaRPr kumimoji="0" lang="en-US" sz="18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Hypatia Sans Pro" pitchFamily="34" charset="0"/>
            </a:endParaRPr>
          </a:p>
        </p:txBody>
      </p:sp>
      <p:sp>
        <p:nvSpPr>
          <p:cNvPr id="5" name="Pentagon 4"/>
          <p:cNvSpPr/>
          <p:nvPr/>
        </p:nvSpPr>
        <p:spPr bwMode="auto">
          <a:xfrm>
            <a:off x="384463" y="3502182"/>
            <a:ext cx="3961183" cy="1506235"/>
          </a:xfrm>
          <a:prstGeom prst="homePlate">
            <a:avLst/>
          </a:prstGeom>
          <a:solidFill>
            <a:srgbClr val="7030A0"/>
          </a:solidFill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 vert="horz" wrap="square" lIns="91432" tIns="45716" rIns="91432" bIns="45716" numCol="1" rtlCol="0" anchor="ctr" anchorCtr="0" compatLnSpc="1">
            <a:prstTxWarp prst="textNoShape">
              <a:avLst/>
            </a:prstTxWarp>
          </a:bodyPr>
          <a:lstStyle/>
          <a:p>
            <a:pPr marL="114300" defTabSz="798513"/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ypatia Sans Pro" pitchFamily="34" charset="0"/>
              </a:rPr>
              <a:t>Part 2 </a:t>
            </a:r>
            <a:r>
              <a:rPr lang="en-US" sz="1800" dirty="0">
                <a:solidFill>
                  <a:schemeClr val="bg1"/>
                </a:solidFill>
              </a:rPr>
              <a:t>– </a:t>
            </a:r>
            <a:r>
              <a:rPr lang="en-US" sz="1800" i="1" dirty="0">
                <a:solidFill>
                  <a:schemeClr val="bg1"/>
                </a:solidFill>
              </a:rPr>
              <a:t>Creating the </a:t>
            </a:r>
            <a:r>
              <a:rPr lang="en-US" sz="1800" i="1" dirty="0" smtClean="0">
                <a:solidFill>
                  <a:schemeClr val="bg1"/>
                </a:solidFill>
              </a:rPr>
              <a:t>body of a  </a:t>
            </a:r>
            <a:r>
              <a:rPr lang="en-US" sz="1800" i="1" dirty="0">
                <a:solidFill>
                  <a:schemeClr val="bg1"/>
                </a:solidFill>
              </a:rPr>
              <a:t>10-15 minute scientific presentation—Design/Methods; Data/Results; </a:t>
            </a:r>
            <a:r>
              <a:rPr lang="en-US" sz="1800" i="1" dirty="0" smtClean="0">
                <a:solidFill>
                  <a:schemeClr val="bg1"/>
                </a:solidFill>
              </a:rPr>
              <a:t>Conclusions</a:t>
            </a:r>
            <a:endParaRPr lang="en-US" sz="1800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44840" y="1765426"/>
            <a:ext cx="47892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Focus on how to structure a brief introduction that sets the stage for the rest of your talk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4544840" y="3500530"/>
            <a:ext cx="4789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Focus here is on the overall structure of the rest of the presentation</a:t>
            </a:r>
            <a:endParaRPr lang="en-US" sz="18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gray">
          <a:xfrm>
            <a:off x="291306" y="6234113"/>
            <a:ext cx="9015413" cy="727075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91432" tIns="36916" rIns="91432" bIns="36916" anchor="ctr"/>
          <a:lstStyle/>
          <a:p>
            <a:pPr algn="ctr" defTabSz="966788"/>
            <a:r>
              <a:rPr lang="en-GB" sz="1800" dirty="0" smtClean="0">
                <a:latin typeface="Arial" charset="0"/>
                <a:cs typeface="Arial" charset="0"/>
              </a:rPr>
              <a:t>Note: the same patterns apply for a longer talk as well—there you expand the scope and/or apply the patterns to a succession of research questions</a:t>
            </a:r>
            <a:endParaRPr lang="en-GB" sz="18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64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17"/>
    </mc:Choice>
    <mc:Fallback xmlns="">
      <p:transition spd="slow" advTm="510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/>
      <p:bldP spid="7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D4CF6-41AD-420E-B1BF-2F6A4C5498A0}" type="slidenum">
              <a:rPr lang="en-US"/>
              <a:pPr/>
              <a:t>3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3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92100"/>
            <a:ext cx="9374187" cy="747713"/>
          </a:xfrm>
        </p:spPr>
        <p:txBody>
          <a:bodyPr/>
          <a:lstStyle/>
          <a:p>
            <a:r>
              <a:rPr lang="en-US" dirty="0"/>
              <a:t>Recall that we begin a presentation with </a:t>
            </a:r>
            <a:r>
              <a:rPr lang="en-US" dirty="0" smtClean="0"/>
              <a:t>the introductory CCQH </a:t>
            </a:r>
            <a:r>
              <a:rPr lang="en-US" dirty="0"/>
              <a:t>pattern -- moving from “big picture” to well-defined </a:t>
            </a:r>
            <a:r>
              <a:rPr lang="en-US" dirty="0" smtClean="0"/>
              <a:t>problem/hypothesis</a:t>
            </a:r>
            <a:endParaRPr lang="en-US" dirty="0"/>
          </a:p>
        </p:txBody>
      </p:sp>
      <p:sp>
        <p:nvSpPr>
          <p:cNvPr id="1136644" name="Line 21"/>
          <p:cNvSpPr>
            <a:spLocks noChangeShapeType="1"/>
          </p:cNvSpPr>
          <p:nvPr/>
        </p:nvSpPr>
        <p:spPr bwMode="auto">
          <a:xfrm flipH="1">
            <a:off x="2513013" y="2236788"/>
            <a:ext cx="654050" cy="2852737"/>
          </a:xfrm>
          <a:prstGeom prst="line">
            <a:avLst/>
          </a:prstGeom>
          <a:noFill/>
          <a:ln w="12700" cap="rnd">
            <a:solidFill>
              <a:schemeClr val="folHlink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en-US" dirty="0"/>
          </a:p>
        </p:txBody>
      </p:sp>
      <p:sp>
        <p:nvSpPr>
          <p:cNvPr id="1136645" name="Line 22"/>
          <p:cNvSpPr>
            <a:spLocks noChangeShapeType="1"/>
          </p:cNvSpPr>
          <p:nvPr/>
        </p:nvSpPr>
        <p:spPr bwMode="auto">
          <a:xfrm>
            <a:off x="2079625" y="2278063"/>
            <a:ext cx="0" cy="2747962"/>
          </a:xfrm>
          <a:prstGeom prst="line">
            <a:avLst/>
          </a:prstGeom>
          <a:noFill/>
          <a:ln w="12700">
            <a:solidFill>
              <a:schemeClr val="folHlink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en-US" dirty="0"/>
          </a:p>
        </p:txBody>
      </p:sp>
      <p:sp>
        <p:nvSpPr>
          <p:cNvPr id="1136646" name="Line 23"/>
          <p:cNvSpPr>
            <a:spLocks noChangeShapeType="1"/>
          </p:cNvSpPr>
          <p:nvPr/>
        </p:nvSpPr>
        <p:spPr bwMode="auto">
          <a:xfrm>
            <a:off x="990600" y="2236788"/>
            <a:ext cx="636588" cy="2843212"/>
          </a:xfrm>
          <a:prstGeom prst="line">
            <a:avLst/>
          </a:prstGeom>
          <a:noFill/>
          <a:ln w="12700" cap="rnd">
            <a:solidFill>
              <a:schemeClr val="folHlink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en-US" dirty="0"/>
          </a:p>
        </p:txBody>
      </p:sp>
      <p:sp>
        <p:nvSpPr>
          <p:cNvPr id="1136647" name="Oval 25"/>
          <p:cNvSpPr>
            <a:spLocks noChangeArrowheads="1"/>
          </p:cNvSpPr>
          <p:nvPr/>
        </p:nvSpPr>
        <p:spPr bwMode="auto">
          <a:xfrm>
            <a:off x="95250" y="1541463"/>
            <a:ext cx="3919538" cy="78263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865188"/>
            <a:endParaRPr lang="en-US" sz="20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1753" name="Oval 26"/>
          <p:cNvSpPr>
            <a:spLocks noChangeArrowheads="1"/>
          </p:cNvSpPr>
          <p:nvPr/>
        </p:nvSpPr>
        <p:spPr bwMode="gray">
          <a:xfrm>
            <a:off x="119063" y="1447800"/>
            <a:ext cx="3919537" cy="782638"/>
          </a:xfrm>
          <a:prstGeom prst="ellipse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1225"/>
            <a:r>
              <a:rPr lang="en-US" sz="2000" dirty="0">
                <a:solidFill>
                  <a:schemeClr val="tx1"/>
                </a:solidFill>
                <a:latin typeface="Arial" charset="0"/>
                <a:cs typeface="Arial" charset="0"/>
              </a:rPr>
              <a:t>Context</a:t>
            </a:r>
          </a:p>
        </p:txBody>
      </p:sp>
      <p:sp>
        <p:nvSpPr>
          <p:cNvPr id="1136651" name="Line 29"/>
          <p:cNvSpPr>
            <a:spLocks noChangeShapeType="1"/>
          </p:cNvSpPr>
          <p:nvPr/>
        </p:nvSpPr>
        <p:spPr bwMode="auto">
          <a:xfrm>
            <a:off x="119063" y="1908175"/>
            <a:ext cx="1031875" cy="298450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en-US" dirty="0"/>
          </a:p>
        </p:txBody>
      </p:sp>
      <p:sp>
        <p:nvSpPr>
          <p:cNvPr id="1136652" name="Line 30"/>
          <p:cNvSpPr>
            <a:spLocks noChangeShapeType="1"/>
          </p:cNvSpPr>
          <p:nvPr/>
        </p:nvSpPr>
        <p:spPr bwMode="auto">
          <a:xfrm flipH="1">
            <a:off x="3014663" y="1908175"/>
            <a:ext cx="1023937" cy="301942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en-US" dirty="0"/>
          </a:p>
        </p:txBody>
      </p:sp>
      <p:sp>
        <p:nvSpPr>
          <p:cNvPr id="1136653" name="Oval 32"/>
          <p:cNvSpPr>
            <a:spLocks noChangeArrowheads="1"/>
          </p:cNvSpPr>
          <p:nvPr/>
        </p:nvSpPr>
        <p:spPr bwMode="auto">
          <a:xfrm>
            <a:off x="452438" y="2668588"/>
            <a:ext cx="3246437" cy="658812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865188"/>
            <a:endParaRPr lang="en-US" sz="20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1136654" name="Oval 33"/>
          <p:cNvSpPr>
            <a:spLocks noChangeArrowheads="1"/>
          </p:cNvSpPr>
          <p:nvPr/>
        </p:nvSpPr>
        <p:spPr bwMode="gray">
          <a:xfrm>
            <a:off x="471488" y="2592388"/>
            <a:ext cx="3248025" cy="658812"/>
          </a:xfrm>
          <a:prstGeom prst="ellipse">
            <a:avLst/>
          </a:prstGeom>
          <a:solidFill>
            <a:srgbClr val="FFCD00"/>
          </a:solidFill>
          <a:ln w="9525">
            <a:solidFill>
              <a:srgbClr val="FFC00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1225"/>
            <a:r>
              <a:rPr lang="en-US" sz="2000" dirty="0">
                <a:solidFill>
                  <a:schemeClr val="tx1"/>
                </a:solidFill>
                <a:latin typeface="Arial" charset="0"/>
                <a:cs typeface="Arial" charset="0"/>
              </a:rPr>
              <a:t>Complication</a:t>
            </a:r>
          </a:p>
        </p:txBody>
      </p:sp>
      <p:sp>
        <p:nvSpPr>
          <p:cNvPr id="1136655" name="Oval 35"/>
          <p:cNvSpPr>
            <a:spLocks noChangeArrowheads="1"/>
          </p:cNvSpPr>
          <p:nvPr/>
        </p:nvSpPr>
        <p:spPr bwMode="ltGray">
          <a:xfrm>
            <a:off x="1146175" y="4581525"/>
            <a:ext cx="1885950" cy="538163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865188"/>
            <a:endParaRPr lang="en-US" sz="20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1761" name="Oval 36"/>
          <p:cNvSpPr>
            <a:spLocks noChangeArrowheads="1"/>
          </p:cNvSpPr>
          <p:nvPr/>
        </p:nvSpPr>
        <p:spPr bwMode="auto">
          <a:xfrm>
            <a:off x="1158875" y="4573588"/>
            <a:ext cx="1884363" cy="485775"/>
          </a:xfrm>
          <a:prstGeom prst="ellipse">
            <a:avLst/>
          </a:prstGeom>
          <a:solidFill>
            <a:srgbClr val="9AF4F6"/>
          </a:solidFill>
          <a:ln>
            <a:solidFill>
              <a:srgbClr val="00B0F0"/>
            </a:solidFill>
          </a:ln>
        </p:spPr>
        <p:txBody>
          <a:bodyPr wrap="none" anchor="ctr"/>
          <a:lstStyle/>
          <a:p>
            <a:pPr algn="ctr" defTabSz="911225"/>
            <a:r>
              <a:rPr lang="en-US" sz="2000" dirty="0">
                <a:solidFill>
                  <a:schemeClr val="bg2"/>
                </a:solidFill>
                <a:latin typeface="Arial" charset="0"/>
                <a:cs typeface="Arial" charset="0"/>
              </a:rPr>
              <a:t>Hypothesis</a:t>
            </a:r>
          </a:p>
        </p:txBody>
      </p:sp>
      <p:sp>
        <p:nvSpPr>
          <p:cNvPr id="1136657" name="Oval 38"/>
          <p:cNvSpPr>
            <a:spLocks noChangeArrowheads="1"/>
          </p:cNvSpPr>
          <p:nvPr/>
        </p:nvSpPr>
        <p:spPr bwMode="auto">
          <a:xfrm>
            <a:off x="814388" y="3663950"/>
            <a:ext cx="2530475" cy="58737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865188"/>
            <a:endParaRPr lang="en-US" sz="20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1763" name="Oval 39"/>
          <p:cNvSpPr>
            <a:spLocks noChangeArrowheads="1"/>
          </p:cNvSpPr>
          <p:nvPr/>
        </p:nvSpPr>
        <p:spPr bwMode="auto">
          <a:xfrm>
            <a:off x="830263" y="3584575"/>
            <a:ext cx="2528887" cy="587375"/>
          </a:xfrm>
          <a:prstGeom prst="ellipse">
            <a:avLst/>
          </a:prstGeom>
          <a:solidFill>
            <a:srgbClr val="C0E1A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1225"/>
            <a:r>
              <a:rPr lang="en-US" sz="2000" dirty="0">
                <a:solidFill>
                  <a:schemeClr val="tx1"/>
                </a:solidFill>
                <a:latin typeface="Arial" charset="0"/>
                <a:cs typeface="Arial" charset="0"/>
              </a:rPr>
              <a:t>Question</a:t>
            </a:r>
          </a:p>
        </p:txBody>
      </p:sp>
      <p:grpSp>
        <p:nvGrpSpPr>
          <p:cNvPr id="1136674" name="Group 34"/>
          <p:cNvGrpSpPr>
            <a:grpSpLocks/>
          </p:cNvGrpSpPr>
          <p:nvPr/>
        </p:nvGrpSpPr>
        <p:grpSpPr bwMode="auto">
          <a:xfrm>
            <a:off x="4159250" y="1652588"/>
            <a:ext cx="4946650" cy="485775"/>
            <a:chOff x="2620" y="1041"/>
            <a:chExt cx="3116" cy="306"/>
          </a:xfrm>
        </p:grpSpPr>
        <p:sp>
          <p:nvSpPr>
            <p:cNvPr id="31779" name="AutoShape 15"/>
            <p:cNvSpPr>
              <a:spLocks noChangeArrowheads="1"/>
            </p:cNvSpPr>
            <p:nvPr/>
          </p:nvSpPr>
          <p:spPr bwMode="auto">
            <a:xfrm>
              <a:off x="2620" y="1055"/>
              <a:ext cx="586" cy="287"/>
            </a:xfrm>
            <a:prstGeom prst="rightArrow">
              <a:avLst>
                <a:gd name="adj1" fmla="val 50000"/>
                <a:gd name="adj2" fmla="val 50242"/>
              </a:avLst>
            </a:prstGeom>
            <a:solidFill>
              <a:srgbClr val="FF3300"/>
            </a:solidFill>
            <a:ln w="12700" algn="ctr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1225"/>
              <a:endParaRPr lang="en-US" sz="1600" dirty="0">
                <a:solidFill>
                  <a:schemeClr val="bg2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36661" name="Rectangle 31"/>
            <p:cNvSpPr>
              <a:spLocks noChangeArrowheads="1"/>
            </p:cNvSpPr>
            <p:nvPr/>
          </p:nvSpPr>
          <p:spPr bwMode="auto">
            <a:xfrm>
              <a:off x="3197" y="1041"/>
              <a:ext cx="2539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6400" tIns="43200" rIns="86400" bIns="43200"/>
            <a:lstStyle/>
            <a:p>
              <a:pPr marL="161925" lvl="1" indent="-52388" algn="l" defTabSz="865188" eaLnBrk="0" hangingPunct="0">
                <a:spcBef>
                  <a:spcPct val="15000"/>
                </a:spcBef>
                <a:spcAft>
                  <a:spcPct val="50000"/>
                </a:spcAft>
              </a:pPr>
              <a:r>
                <a:rPr lang="en-US" sz="1600" dirty="0">
                  <a:solidFill>
                    <a:schemeClr val="bg2"/>
                  </a:solidFill>
                  <a:latin typeface="Arial" charset="0"/>
                  <a:cs typeface="Arial" charset="0"/>
                </a:rPr>
                <a:t>Context gives the big picture</a:t>
              </a:r>
            </a:p>
          </p:txBody>
        </p:sp>
      </p:grpSp>
      <p:grpSp>
        <p:nvGrpSpPr>
          <p:cNvPr id="1136679" name="Group 39"/>
          <p:cNvGrpSpPr>
            <a:grpSpLocks/>
          </p:cNvGrpSpPr>
          <p:nvPr/>
        </p:nvGrpSpPr>
        <p:grpSpPr bwMode="auto">
          <a:xfrm>
            <a:off x="3454400" y="3605213"/>
            <a:ext cx="5729288" cy="785812"/>
            <a:chOff x="2176" y="2271"/>
            <a:chExt cx="3609" cy="495"/>
          </a:xfrm>
        </p:grpSpPr>
        <p:sp>
          <p:nvSpPr>
            <p:cNvPr id="31777" name="AutoShape 12"/>
            <p:cNvSpPr>
              <a:spLocks noChangeArrowheads="1"/>
            </p:cNvSpPr>
            <p:nvPr/>
          </p:nvSpPr>
          <p:spPr bwMode="auto">
            <a:xfrm>
              <a:off x="2176" y="2338"/>
              <a:ext cx="623" cy="287"/>
            </a:xfrm>
            <a:prstGeom prst="rightArrow">
              <a:avLst>
                <a:gd name="adj1" fmla="val 50000"/>
                <a:gd name="adj2" fmla="val 53414"/>
              </a:avLst>
            </a:prstGeom>
            <a:solidFill>
              <a:srgbClr val="C0E1A9"/>
            </a:solidFill>
            <a:ln w="12700" algn="ctr">
              <a:solidFill>
                <a:srgbClr val="C0E1A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1225"/>
              <a:endParaRPr lang="en-US" sz="1600" dirty="0">
                <a:solidFill>
                  <a:schemeClr val="bg2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36664" name="Rectangle 32"/>
            <p:cNvSpPr>
              <a:spLocks noChangeArrowheads="1"/>
            </p:cNvSpPr>
            <p:nvPr/>
          </p:nvSpPr>
          <p:spPr bwMode="auto">
            <a:xfrm>
              <a:off x="2768" y="2271"/>
              <a:ext cx="3017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6400" tIns="43200" rIns="86400" bIns="43200"/>
            <a:lstStyle/>
            <a:p>
              <a:pPr marL="161925" lvl="1" indent="-52388" algn="l" defTabSz="865188" eaLnBrk="0" hangingPunct="0">
                <a:spcBef>
                  <a:spcPct val="15000"/>
                </a:spcBef>
                <a:spcAft>
                  <a:spcPct val="50000"/>
                </a:spcAft>
              </a:pPr>
              <a:r>
                <a:rPr lang="en-US" sz="1600" dirty="0">
                  <a:solidFill>
                    <a:schemeClr val="bg2"/>
                  </a:solidFill>
                  <a:latin typeface="Arial" charset="0"/>
                  <a:cs typeface="Arial" charset="0"/>
                </a:rPr>
                <a:t>	The Question raised by the complication should be  answerable in a way that will resolve the complication</a:t>
              </a:r>
            </a:p>
            <a:p>
              <a:pPr marL="161925" lvl="1" indent="-52388" algn="l" defTabSz="865188" eaLnBrk="0" hangingPunct="0">
                <a:spcBef>
                  <a:spcPct val="15000"/>
                </a:spcBef>
              </a:pPr>
              <a:endParaRPr lang="en-US" sz="1600" dirty="0">
                <a:solidFill>
                  <a:schemeClr val="bg2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136677" name="Group 37"/>
          <p:cNvGrpSpPr>
            <a:grpSpLocks/>
          </p:cNvGrpSpPr>
          <p:nvPr/>
        </p:nvGrpSpPr>
        <p:grpSpPr bwMode="auto">
          <a:xfrm>
            <a:off x="3176588" y="4581525"/>
            <a:ext cx="5321300" cy="552450"/>
            <a:chOff x="2001" y="2886"/>
            <a:chExt cx="3352" cy="348"/>
          </a:xfrm>
        </p:grpSpPr>
        <p:sp>
          <p:nvSpPr>
            <p:cNvPr id="31775" name="AutoShape 13"/>
            <p:cNvSpPr>
              <a:spLocks noChangeArrowheads="1"/>
            </p:cNvSpPr>
            <p:nvPr/>
          </p:nvSpPr>
          <p:spPr bwMode="auto">
            <a:xfrm>
              <a:off x="2001" y="2914"/>
              <a:ext cx="586" cy="286"/>
            </a:xfrm>
            <a:prstGeom prst="rightArrow">
              <a:avLst>
                <a:gd name="adj1" fmla="val 50000"/>
                <a:gd name="adj2" fmla="val 50247"/>
              </a:avLst>
            </a:prstGeom>
            <a:solidFill>
              <a:srgbClr val="9AF4F6"/>
            </a:solidFill>
            <a:ln w="12700" algn="ctr">
              <a:solidFill>
                <a:srgbClr val="9AF4F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defTabSz="911225"/>
              <a:endParaRPr lang="en-US" sz="1600" dirty="0">
                <a:solidFill>
                  <a:schemeClr val="bg2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36667" name="Rectangle 33"/>
            <p:cNvSpPr>
              <a:spLocks noChangeArrowheads="1"/>
            </p:cNvSpPr>
            <p:nvPr/>
          </p:nvSpPr>
          <p:spPr bwMode="auto">
            <a:xfrm>
              <a:off x="2488" y="2886"/>
              <a:ext cx="2865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6400" tIns="43200" rIns="86400" bIns="43200"/>
            <a:lstStyle/>
            <a:p>
              <a:pPr marL="161925" lvl="1" indent="-52388" algn="l" defTabSz="865188" eaLnBrk="0" hangingPunct="0">
                <a:spcBef>
                  <a:spcPct val="15000"/>
                </a:spcBef>
                <a:spcAft>
                  <a:spcPct val="50000"/>
                </a:spcAft>
              </a:pPr>
              <a:r>
                <a:rPr lang="en-US" sz="1600" dirty="0">
                  <a:solidFill>
                    <a:schemeClr val="bg2"/>
                  </a:solidFill>
                  <a:latin typeface="Arial" charset="0"/>
                  <a:cs typeface="Arial" charset="0"/>
                </a:rPr>
                <a:t>	The Hypothesis focuses not only the work itself but the presentation </a:t>
              </a:r>
            </a:p>
          </p:txBody>
        </p:sp>
      </p:grpSp>
      <p:grpSp>
        <p:nvGrpSpPr>
          <p:cNvPr id="1136678" name="Group 38"/>
          <p:cNvGrpSpPr>
            <a:grpSpLocks/>
          </p:cNvGrpSpPr>
          <p:nvPr/>
        </p:nvGrpSpPr>
        <p:grpSpPr bwMode="auto">
          <a:xfrm>
            <a:off x="3868738" y="2651125"/>
            <a:ext cx="5732462" cy="719138"/>
            <a:chOff x="2437" y="1670"/>
            <a:chExt cx="3611" cy="453"/>
          </a:xfrm>
        </p:grpSpPr>
        <p:sp>
          <p:nvSpPr>
            <p:cNvPr id="1136672" name="AutoShape 14"/>
            <p:cNvSpPr>
              <a:spLocks noChangeArrowheads="1"/>
            </p:cNvSpPr>
            <p:nvPr/>
          </p:nvSpPr>
          <p:spPr bwMode="auto">
            <a:xfrm>
              <a:off x="2437" y="1699"/>
              <a:ext cx="586" cy="287"/>
            </a:xfrm>
            <a:prstGeom prst="rightArrow">
              <a:avLst>
                <a:gd name="adj1" fmla="val 50000"/>
                <a:gd name="adj2" fmla="val 50317"/>
              </a:avLst>
            </a:prstGeom>
            <a:solidFill>
              <a:srgbClr val="FFC000"/>
            </a:solidFill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defTabSz="911225"/>
              <a:endParaRPr lang="en-US" sz="1600" dirty="0">
                <a:solidFill>
                  <a:schemeClr val="bg2"/>
                </a:solidFill>
                <a:cs typeface="Arial" charset="0"/>
              </a:endParaRPr>
            </a:p>
          </p:txBody>
        </p:sp>
        <p:sp>
          <p:nvSpPr>
            <p:cNvPr id="1136673" name="Rectangle 35"/>
            <p:cNvSpPr>
              <a:spLocks noChangeArrowheads="1"/>
            </p:cNvSpPr>
            <p:nvPr/>
          </p:nvSpPr>
          <p:spPr bwMode="auto">
            <a:xfrm>
              <a:off x="2977" y="1670"/>
              <a:ext cx="3071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6400" tIns="43200" rIns="86400" bIns="43200"/>
            <a:lstStyle/>
            <a:p>
              <a:pPr marL="161925" lvl="1" indent="-52388" algn="l" defTabSz="865188" eaLnBrk="0" hangingPunct="0">
                <a:spcBef>
                  <a:spcPct val="15000"/>
                </a:spcBef>
                <a:spcAft>
                  <a:spcPct val="50000"/>
                </a:spcAft>
              </a:pPr>
              <a:r>
                <a:rPr lang="en-US" sz="1600" dirty="0">
                  <a:solidFill>
                    <a:schemeClr val="bg2"/>
                  </a:solidFill>
                  <a:latin typeface="Arial" charset="0"/>
                  <a:cs typeface="Arial" charset="0"/>
                </a:rPr>
                <a:t>	Complication tells us what’s unknown or uncertain about the issues raised by the context</a:t>
              </a:r>
            </a:p>
          </p:txBody>
        </p:sp>
      </p:grpSp>
      <p:sp>
        <p:nvSpPr>
          <p:cNvPr id="1136680" name="Rectangle 2"/>
          <p:cNvSpPr>
            <a:spLocks noChangeArrowheads="1"/>
          </p:cNvSpPr>
          <p:nvPr/>
        </p:nvSpPr>
        <p:spPr bwMode="gray">
          <a:xfrm>
            <a:off x="291306" y="6234113"/>
            <a:ext cx="9015413" cy="727075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91432" tIns="36916" rIns="91432" bIns="36916" anchor="ctr"/>
          <a:lstStyle/>
          <a:p>
            <a:pPr algn="ctr" defTabSz="966788"/>
            <a:r>
              <a:rPr lang="en-GB" sz="1800" dirty="0">
                <a:solidFill>
                  <a:schemeClr val="bg2"/>
                </a:solidFill>
                <a:latin typeface="Arial" charset="0"/>
                <a:cs typeface="Arial" charset="0"/>
              </a:rPr>
              <a:t>This introductory rhetorical pattern is like a funnel – moving from the big/general to the narrow focus of the hypothesis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253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208"/>
    </mc:Choice>
    <mc:Fallback xmlns="">
      <p:transition spd="slow" advTm="642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3668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A52FD-F7B1-46F4-97ED-731C219B58D6}" type="slidenum">
              <a:rPr lang="en-US"/>
              <a:pPr/>
              <a:t>4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3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</a:t>
            </a:r>
            <a:r>
              <a:rPr lang="en-US" dirty="0" smtClean="0"/>
              <a:t>recall how in Part 1 we </a:t>
            </a:r>
            <a:r>
              <a:rPr lang="en-US" dirty="0"/>
              <a:t>applied the CCQH pattern to create an introductory slide for an actual neuroscience experiment</a:t>
            </a:r>
          </a:p>
        </p:txBody>
      </p:sp>
      <p:cxnSp>
        <p:nvCxnSpPr>
          <p:cNvPr id="1139743" name="AutoShape 31"/>
          <p:cNvCxnSpPr>
            <a:cxnSpLocks noChangeShapeType="1"/>
          </p:cNvCxnSpPr>
          <p:nvPr/>
        </p:nvCxnSpPr>
        <p:spPr bwMode="auto">
          <a:xfrm rot="16200000" flipH="1">
            <a:off x="1866252" y="3375820"/>
            <a:ext cx="542925" cy="1338262"/>
          </a:xfrm>
          <a:prstGeom prst="bentConnector2">
            <a:avLst/>
          </a:prstGeom>
          <a:noFill/>
          <a:ln w="76200">
            <a:solidFill>
              <a:srgbClr val="008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" y="1319874"/>
            <a:ext cx="2743200" cy="255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946" y="1733265"/>
            <a:ext cx="6326819" cy="481993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5640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787"/>
    </mc:Choice>
    <mc:Fallback>
      <p:transition spd="slow" advTm="737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461A6-4E14-4F64-96AD-955CD86D89B5}" type="slidenum">
              <a:rPr lang="en-US"/>
              <a:pPr/>
              <a:t>5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59170" name="AutoShape 2"/>
          <p:cNvSpPr>
            <a:spLocks noChangeArrowheads="1"/>
          </p:cNvSpPr>
          <p:nvPr/>
        </p:nvSpPr>
        <p:spPr bwMode="auto">
          <a:xfrm>
            <a:off x="6149217" y="4704537"/>
            <a:ext cx="2368059" cy="6667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>
            <a:noFill/>
          </a:ln>
          <a:effectLst>
            <a:glow rad="12700">
              <a:schemeClr val="tx1"/>
            </a:glow>
          </a:effectLst>
          <a:scene3d>
            <a:camera prst="orthographicFront"/>
            <a:lightRig rig="threePt" dir="t"/>
          </a:scene3d>
          <a:sp3d prstMaterial="metal">
            <a:bevelT w="165100" prst="coolSlant"/>
          </a:sp3d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66788"/>
            <a:r>
              <a:rPr lang="en-US" sz="2800" dirty="0"/>
              <a:t>Conclusions</a:t>
            </a:r>
          </a:p>
        </p:txBody>
      </p:sp>
      <p:sp>
        <p:nvSpPr>
          <p:cNvPr id="11591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the intro we need to create the other three components of the presentation – Design/Methods; Data/Results; Conclusions</a:t>
            </a:r>
            <a:endParaRPr lang="en-US" dirty="0"/>
          </a:p>
        </p:txBody>
      </p:sp>
      <p:sp>
        <p:nvSpPr>
          <p:cNvPr id="1159173" name="AutoShape 5"/>
          <p:cNvSpPr>
            <a:spLocks noChangeArrowheads="1"/>
          </p:cNvSpPr>
          <p:nvPr/>
        </p:nvSpPr>
        <p:spPr bwMode="auto">
          <a:xfrm>
            <a:off x="600075" y="4735513"/>
            <a:ext cx="1522413" cy="6667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>
            <a:noFill/>
          </a:ln>
          <a:effectLst>
            <a:glow rad="12700">
              <a:schemeClr val="tx1"/>
            </a:glow>
          </a:effectLst>
          <a:scene3d>
            <a:camera prst="orthographicFront"/>
            <a:lightRig rig="threePt" dir="t"/>
          </a:scene3d>
          <a:sp3d prstMaterial="metal">
            <a:bevelT w="165100" prst="coolSlant"/>
          </a:sp3d>
        </p:spPr>
        <p:txBody>
          <a:bodyPr wrap="none" anchor="ctr"/>
          <a:lstStyle/>
          <a:p>
            <a:pPr defTabSz="966788"/>
            <a:r>
              <a:rPr lang="en-US" sz="2800" dirty="0"/>
              <a:t>Design</a:t>
            </a:r>
          </a:p>
        </p:txBody>
      </p:sp>
      <p:sp>
        <p:nvSpPr>
          <p:cNvPr id="1159174" name="AutoShape 6"/>
          <p:cNvSpPr>
            <a:spLocks noChangeArrowheads="1"/>
          </p:cNvSpPr>
          <p:nvPr/>
        </p:nvSpPr>
        <p:spPr bwMode="auto">
          <a:xfrm>
            <a:off x="3457575" y="6359525"/>
            <a:ext cx="2582863" cy="6667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>
            <a:noFill/>
          </a:ln>
          <a:effectLst>
            <a:glow rad="12700">
              <a:schemeClr val="tx1"/>
            </a:glow>
          </a:effectLst>
          <a:scene3d>
            <a:camera prst="orthographicFront"/>
            <a:lightRig rig="threePt" dir="t"/>
          </a:scene3d>
          <a:sp3d prstMaterial="metal">
            <a:bevelT w="165100" prst="coolSlant"/>
          </a:sp3d>
        </p:spPr>
        <p:txBody>
          <a:bodyPr wrap="none" anchor="ctr"/>
          <a:lstStyle/>
          <a:p>
            <a:pPr defTabSz="966788"/>
            <a:r>
              <a:rPr lang="en-US" sz="2800" dirty="0">
                <a:solidFill>
                  <a:schemeClr val="bg2"/>
                </a:solidFill>
              </a:rPr>
              <a:t>Data/Results</a:t>
            </a:r>
          </a:p>
        </p:txBody>
      </p:sp>
      <p:sp>
        <p:nvSpPr>
          <p:cNvPr id="1159175" name="Rectangle 7"/>
          <p:cNvSpPr>
            <a:spLocks noChangeArrowheads="1"/>
          </p:cNvSpPr>
          <p:nvPr/>
        </p:nvSpPr>
        <p:spPr bwMode="auto">
          <a:xfrm>
            <a:off x="0" y="0"/>
            <a:ext cx="9601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47553" tIns="0" bIns="0" anchor="ctr">
            <a:spAutoFit/>
          </a:bodyPr>
          <a:lstStyle/>
          <a:p>
            <a:pPr algn="l" eaLnBrk="0" hangingPunct="0">
              <a:buFontTx/>
              <a:buChar char="•"/>
            </a:pPr>
            <a:endParaRPr lang="en-US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59176" name="Rectangle 8"/>
          <p:cNvSpPr>
            <a:spLocks noChangeArrowheads="1"/>
          </p:cNvSpPr>
          <p:nvPr/>
        </p:nvSpPr>
        <p:spPr bwMode="auto">
          <a:xfrm>
            <a:off x="0" y="3657600"/>
            <a:ext cx="9601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47553" tIns="0" bIns="0" anchor="ctr">
            <a:spAutoFit/>
          </a:bodyPr>
          <a:lstStyle/>
          <a:p>
            <a:pPr algn="l" eaLnBrk="0" hangingPunct="0">
              <a:buFontTx/>
              <a:buChar char="•"/>
            </a:pPr>
            <a:endParaRPr lang="en-US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grpSp>
        <p:nvGrpSpPr>
          <p:cNvPr id="1159198" name="Group 30"/>
          <p:cNvGrpSpPr>
            <a:grpSpLocks/>
          </p:cNvGrpSpPr>
          <p:nvPr/>
        </p:nvGrpSpPr>
        <p:grpSpPr bwMode="auto">
          <a:xfrm>
            <a:off x="5857875" y="4965700"/>
            <a:ext cx="1344309" cy="1720677"/>
            <a:chOff x="3690" y="3069"/>
            <a:chExt cx="1098" cy="1310"/>
          </a:xfrm>
        </p:grpSpPr>
        <p:pic>
          <p:nvPicPr>
            <p:cNvPr id="1159180" name="Picture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816" t="63020"/>
            <a:stretch>
              <a:fillRect/>
            </a:stretch>
          </p:blipFill>
          <p:spPr bwMode="auto">
            <a:xfrm>
              <a:off x="3767" y="3069"/>
              <a:ext cx="1021" cy="1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9181" name="Picture 1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98" r="85104" b="70036"/>
            <a:stretch>
              <a:fillRect/>
            </a:stretch>
          </p:blipFill>
          <p:spPr bwMode="auto">
            <a:xfrm rot="651548">
              <a:off x="3690" y="3884"/>
              <a:ext cx="656" cy="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59182" name="AutoShape 14"/>
          <p:cNvSpPr>
            <a:spLocks noChangeArrowheads="1"/>
          </p:cNvSpPr>
          <p:nvPr/>
        </p:nvSpPr>
        <p:spPr bwMode="auto">
          <a:xfrm>
            <a:off x="2208213" y="4735513"/>
            <a:ext cx="1637694" cy="6667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>
            <a:noFill/>
          </a:ln>
          <a:effectLst>
            <a:glow rad="12700">
              <a:schemeClr val="tx1"/>
            </a:glow>
          </a:effectLst>
          <a:scene3d>
            <a:camera prst="orthographicFront"/>
            <a:lightRig rig="threePt" dir="t"/>
          </a:scene3d>
          <a:sp3d prstMaterial="metal">
            <a:bevelT w="165100" prst="coolSlant"/>
          </a:sp3d>
        </p:spPr>
        <p:txBody>
          <a:bodyPr wrap="none" anchor="ctr"/>
          <a:lstStyle/>
          <a:p>
            <a:pPr defTabSz="966788"/>
            <a:r>
              <a:rPr lang="en-US" sz="2800" dirty="0"/>
              <a:t>Methods</a:t>
            </a:r>
          </a:p>
        </p:txBody>
      </p:sp>
      <p:grpSp>
        <p:nvGrpSpPr>
          <p:cNvPr id="1159196" name="Group 28"/>
          <p:cNvGrpSpPr>
            <a:grpSpLocks/>
          </p:cNvGrpSpPr>
          <p:nvPr/>
        </p:nvGrpSpPr>
        <p:grpSpPr bwMode="auto">
          <a:xfrm rot="907993">
            <a:off x="2478208" y="5260369"/>
            <a:ext cx="1367699" cy="1377016"/>
            <a:chOff x="1425" y="3154"/>
            <a:chExt cx="1062" cy="1207"/>
          </a:xfrm>
        </p:grpSpPr>
        <p:pic>
          <p:nvPicPr>
            <p:cNvPr id="1159188" name="Picture 2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020" r="75999"/>
            <a:stretch>
              <a:fillRect/>
            </a:stretch>
          </p:blipFill>
          <p:spPr bwMode="auto">
            <a:xfrm>
              <a:off x="1430" y="3154"/>
              <a:ext cx="1057" cy="1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9189" name="Picture 2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452" r="12874" b="79289"/>
            <a:stretch>
              <a:fillRect/>
            </a:stretch>
          </p:blipFill>
          <p:spPr bwMode="auto">
            <a:xfrm rot="469115">
              <a:off x="1425" y="3261"/>
              <a:ext cx="426" cy="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59194" name="Group 26"/>
          <p:cNvGrpSpPr>
            <a:grpSpLocks/>
          </p:cNvGrpSpPr>
          <p:nvPr/>
        </p:nvGrpSpPr>
        <p:grpSpPr bwMode="auto">
          <a:xfrm>
            <a:off x="2483844" y="3404043"/>
            <a:ext cx="1434985" cy="1354522"/>
            <a:chOff x="1416" y="2099"/>
            <a:chExt cx="1109" cy="978"/>
          </a:xfrm>
        </p:grpSpPr>
        <p:pic>
          <p:nvPicPr>
            <p:cNvPr id="1159177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340" b="70036"/>
            <a:stretch>
              <a:fillRect/>
            </a:stretch>
          </p:blipFill>
          <p:spPr bwMode="auto">
            <a:xfrm rot="651548">
              <a:off x="1416" y="2099"/>
              <a:ext cx="1086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9191" name="Picture 2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353" t="72824" b="15686"/>
            <a:stretch>
              <a:fillRect/>
            </a:stretch>
          </p:blipFill>
          <p:spPr bwMode="auto">
            <a:xfrm rot="1117463">
              <a:off x="1924" y="2150"/>
              <a:ext cx="601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59199" name="Group 31"/>
          <p:cNvGrpSpPr>
            <a:grpSpLocks/>
          </p:cNvGrpSpPr>
          <p:nvPr/>
        </p:nvGrpSpPr>
        <p:grpSpPr bwMode="auto">
          <a:xfrm>
            <a:off x="5394201" y="3369339"/>
            <a:ext cx="1510033" cy="1552575"/>
            <a:chOff x="3495" y="2059"/>
            <a:chExt cx="1167" cy="1121"/>
          </a:xfrm>
        </p:grpSpPr>
        <p:pic>
          <p:nvPicPr>
            <p:cNvPr id="1159178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502" b="70036"/>
            <a:stretch>
              <a:fillRect/>
            </a:stretch>
          </p:blipFill>
          <p:spPr bwMode="auto">
            <a:xfrm>
              <a:off x="3495" y="2059"/>
              <a:ext cx="1167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9197" name="Picture 2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115" r="85785" b="70036"/>
            <a:stretch>
              <a:fillRect/>
            </a:stretch>
          </p:blipFill>
          <p:spPr bwMode="auto">
            <a:xfrm rot="-4422498">
              <a:off x="4032" y="2641"/>
              <a:ext cx="626" cy="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897" y="1180502"/>
            <a:ext cx="2743200" cy="255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809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00"/>
    </mc:Choice>
    <mc:Fallback xmlns="">
      <p:transition spd="slow" advTm="36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59170" grpId="0" animBg="1"/>
      <p:bldP spid="1159173" grpId="0" animBg="1"/>
      <p:bldP spid="1159174" grpId="0" animBg="1"/>
      <p:bldP spid="115918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461A6-4E14-4F64-96AD-955CD86D89B5}" type="slidenum">
              <a:rPr lang="en-US"/>
              <a:pPr/>
              <a:t>6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59170" name="AutoShape 2"/>
          <p:cNvSpPr>
            <a:spLocks noChangeArrowheads="1"/>
          </p:cNvSpPr>
          <p:nvPr/>
        </p:nvSpPr>
        <p:spPr bwMode="auto">
          <a:xfrm>
            <a:off x="6149217" y="4704537"/>
            <a:ext cx="2368059" cy="6667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>
            <a:noFill/>
          </a:ln>
          <a:effectLst>
            <a:glow rad="12700">
              <a:schemeClr val="tx1"/>
            </a:glow>
          </a:effectLst>
          <a:scene3d>
            <a:camera prst="orthographicFront"/>
            <a:lightRig rig="threePt" dir="t"/>
          </a:scene3d>
          <a:sp3d prstMaterial="metal">
            <a:bevelT w="165100" prst="coolSlant"/>
          </a:sp3d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66788"/>
            <a:r>
              <a:rPr lang="en-US" sz="2800" dirty="0"/>
              <a:t>Conclusions</a:t>
            </a:r>
          </a:p>
        </p:txBody>
      </p:sp>
      <p:sp>
        <p:nvSpPr>
          <p:cNvPr id="11591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Design/Methods can be divided into two components – Logical and </a:t>
            </a:r>
            <a:r>
              <a:rPr lang="en-US" dirty="0" smtClean="0"/>
              <a:t>Technical</a:t>
            </a:r>
            <a:endParaRPr lang="en-US" dirty="0"/>
          </a:p>
        </p:txBody>
      </p:sp>
      <p:sp>
        <p:nvSpPr>
          <p:cNvPr id="1159173" name="AutoShape 5"/>
          <p:cNvSpPr>
            <a:spLocks noChangeArrowheads="1"/>
          </p:cNvSpPr>
          <p:nvPr/>
        </p:nvSpPr>
        <p:spPr bwMode="auto">
          <a:xfrm>
            <a:off x="600075" y="4735513"/>
            <a:ext cx="1522413" cy="6667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>
            <a:noFill/>
          </a:ln>
          <a:effectLst>
            <a:glow rad="12700">
              <a:schemeClr val="tx1"/>
            </a:glow>
          </a:effectLst>
          <a:scene3d>
            <a:camera prst="orthographicFront"/>
            <a:lightRig rig="threePt" dir="t"/>
          </a:scene3d>
          <a:sp3d prstMaterial="metal">
            <a:bevelT w="165100" prst="coolSlant"/>
          </a:sp3d>
        </p:spPr>
        <p:txBody>
          <a:bodyPr wrap="none" anchor="ctr"/>
          <a:lstStyle/>
          <a:p>
            <a:pPr defTabSz="966788"/>
            <a:r>
              <a:rPr lang="en-US" sz="2800" dirty="0"/>
              <a:t>Design</a:t>
            </a:r>
          </a:p>
        </p:txBody>
      </p:sp>
      <p:sp>
        <p:nvSpPr>
          <p:cNvPr id="1159174" name="AutoShape 6"/>
          <p:cNvSpPr>
            <a:spLocks noChangeArrowheads="1"/>
          </p:cNvSpPr>
          <p:nvPr/>
        </p:nvSpPr>
        <p:spPr bwMode="auto">
          <a:xfrm>
            <a:off x="3457575" y="6359525"/>
            <a:ext cx="2582863" cy="6667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>
            <a:noFill/>
          </a:ln>
          <a:effectLst>
            <a:glow rad="12700">
              <a:schemeClr val="tx1"/>
            </a:glow>
          </a:effectLst>
          <a:scene3d>
            <a:camera prst="orthographicFront"/>
            <a:lightRig rig="threePt" dir="t"/>
          </a:scene3d>
          <a:sp3d prstMaterial="metal">
            <a:bevelT w="165100" prst="coolSlant"/>
          </a:sp3d>
        </p:spPr>
        <p:txBody>
          <a:bodyPr wrap="none" anchor="ctr"/>
          <a:lstStyle/>
          <a:p>
            <a:pPr defTabSz="966788"/>
            <a:r>
              <a:rPr lang="en-US" sz="2800" dirty="0">
                <a:solidFill>
                  <a:schemeClr val="bg2"/>
                </a:solidFill>
              </a:rPr>
              <a:t>Data/Results</a:t>
            </a:r>
          </a:p>
        </p:txBody>
      </p:sp>
      <p:sp>
        <p:nvSpPr>
          <p:cNvPr id="1159175" name="Rectangle 7"/>
          <p:cNvSpPr>
            <a:spLocks noChangeArrowheads="1"/>
          </p:cNvSpPr>
          <p:nvPr/>
        </p:nvSpPr>
        <p:spPr bwMode="auto">
          <a:xfrm>
            <a:off x="0" y="0"/>
            <a:ext cx="9601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47553" tIns="0" bIns="0" anchor="ctr">
            <a:spAutoFit/>
          </a:bodyPr>
          <a:lstStyle/>
          <a:p>
            <a:pPr algn="l" eaLnBrk="0" hangingPunct="0">
              <a:buFontTx/>
              <a:buChar char="•"/>
            </a:pPr>
            <a:endParaRPr lang="en-US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59176" name="Rectangle 8"/>
          <p:cNvSpPr>
            <a:spLocks noChangeArrowheads="1"/>
          </p:cNvSpPr>
          <p:nvPr/>
        </p:nvSpPr>
        <p:spPr bwMode="auto">
          <a:xfrm>
            <a:off x="0" y="3657600"/>
            <a:ext cx="9601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47553" tIns="0" bIns="0" anchor="ctr">
            <a:spAutoFit/>
          </a:bodyPr>
          <a:lstStyle/>
          <a:p>
            <a:pPr algn="l" eaLnBrk="0" hangingPunct="0">
              <a:buFontTx/>
              <a:buChar char="•"/>
            </a:pPr>
            <a:endParaRPr lang="en-US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grpSp>
        <p:nvGrpSpPr>
          <p:cNvPr id="1159198" name="Group 30"/>
          <p:cNvGrpSpPr>
            <a:grpSpLocks/>
          </p:cNvGrpSpPr>
          <p:nvPr/>
        </p:nvGrpSpPr>
        <p:grpSpPr bwMode="auto">
          <a:xfrm>
            <a:off x="5857875" y="4965700"/>
            <a:ext cx="1344309" cy="1720677"/>
            <a:chOff x="3690" y="3069"/>
            <a:chExt cx="1098" cy="1310"/>
          </a:xfrm>
        </p:grpSpPr>
        <p:pic>
          <p:nvPicPr>
            <p:cNvPr id="1159180" name="Picture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816" t="63020"/>
            <a:stretch>
              <a:fillRect/>
            </a:stretch>
          </p:blipFill>
          <p:spPr bwMode="auto">
            <a:xfrm>
              <a:off x="3767" y="3069"/>
              <a:ext cx="1021" cy="1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9181" name="Picture 1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98" r="85104" b="70036"/>
            <a:stretch>
              <a:fillRect/>
            </a:stretch>
          </p:blipFill>
          <p:spPr bwMode="auto">
            <a:xfrm rot="651548">
              <a:off x="3690" y="3884"/>
              <a:ext cx="656" cy="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59182" name="AutoShape 14"/>
          <p:cNvSpPr>
            <a:spLocks noChangeArrowheads="1"/>
          </p:cNvSpPr>
          <p:nvPr/>
        </p:nvSpPr>
        <p:spPr bwMode="auto">
          <a:xfrm>
            <a:off x="2208213" y="4735513"/>
            <a:ext cx="1637694" cy="6667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>
            <a:noFill/>
          </a:ln>
          <a:effectLst>
            <a:glow rad="12700">
              <a:schemeClr val="tx1"/>
            </a:glow>
          </a:effectLst>
          <a:scene3d>
            <a:camera prst="orthographicFront"/>
            <a:lightRig rig="threePt" dir="t"/>
          </a:scene3d>
          <a:sp3d prstMaterial="metal">
            <a:bevelT w="165100" prst="coolSlant"/>
          </a:sp3d>
        </p:spPr>
        <p:txBody>
          <a:bodyPr wrap="none" anchor="ctr"/>
          <a:lstStyle/>
          <a:p>
            <a:pPr defTabSz="966788"/>
            <a:r>
              <a:rPr lang="en-US" sz="2800" dirty="0"/>
              <a:t>Methods</a:t>
            </a:r>
          </a:p>
        </p:txBody>
      </p:sp>
      <p:sp>
        <p:nvSpPr>
          <p:cNvPr id="1159183" name="Oval 15"/>
          <p:cNvSpPr>
            <a:spLocks noChangeArrowheads="1"/>
          </p:cNvSpPr>
          <p:nvPr/>
        </p:nvSpPr>
        <p:spPr bwMode="auto">
          <a:xfrm>
            <a:off x="187325" y="6186488"/>
            <a:ext cx="1144588" cy="666750"/>
          </a:xfrm>
          <a:prstGeom prst="ellipse">
            <a:avLst/>
          </a:prstGeom>
          <a:solidFill>
            <a:srgbClr val="C0E1A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66788"/>
            <a:r>
              <a:rPr lang="en-US" sz="2000" i="1" dirty="0">
                <a:solidFill>
                  <a:schemeClr val="bg2"/>
                </a:solidFill>
              </a:rPr>
              <a:t>Logical</a:t>
            </a:r>
          </a:p>
        </p:txBody>
      </p:sp>
      <p:sp>
        <p:nvSpPr>
          <p:cNvPr id="1159184" name="Oval 16"/>
          <p:cNvSpPr>
            <a:spLocks noChangeArrowheads="1"/>
          </p:cNvSpPr>
          <p:nvPr/>
        </p:nvSpPr>
        <p:spPr bwMode="auto">
          <a:xfrm>
            <a:off x="1479478" y="6186488"/>
            <a:ext cx="1387011" cy="666750"/>
          </a:xfrm>
          <a:prstGeom prst="ellipse">
            <a:avLst/>
          </a:prstGeom>
          <a:solidFill>
            <a:srgbClr val="C0E1A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66788"/>
            <a:r>
              <a:rPr lang="en-US" sz="2000" i="1" dirty="0">
                <a:solidFill>
                  <a:schemeClr val="bg2"/>
                </a:solidFill>
              </a:rPr>
              <a:t>Technical</a:t>
            </a:r>
          </a:p>
        </p:txBody>
      </p:sp>
      <p:cxnSp>
        <p:nvCxnSpPr>
          <p:cNvPr id="1159185" name="AutoShape 17"/>
          <p:cNvCxnSpPr>
            <a:cxnSpLocks noChangeShapeType="1"/>
            <a:stCxn id="1159173" idx="2"/>
            <a:endCxn id="1159183" idx="0"/>
          </p:cNvCxnSpPr>
          <p:nvPr/>
        </p:nvCxnSpPr>
        <p:spPr bwMode="auto">
          <a:xfrm flipH="1">
            <a:off x="759619" y="5402263"/>
            <a:ext cx="601663" cy="784225"/>
          </a:xfrm>
          <a:prstGeom prst="straightConnector1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59186" name="AutoShape 18"/>
          <p:cNvCxnSpPr>
            <a:cxnSpLocks noChangeShapeType="1"/>
            <a:stCxn id="1159173" idx="2"/>
            <a:endCxn id="1159184" idx="0"/>
          </p:cNvCxnSpPr>
          <p:nvPr/>
        </p:nvCxnSpPr>
        <p:spPr bwMode="auto">
          <a:xfrm>
            <a:off x="1361282" y="5402263"/>
            <a:ext cx="811702" cy="784225"/>
          </a:xfrm>
          <a:prstGeom prst="straightConnector1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59196" name="Group 28"/>
          <p:cNvGrpSpPr>
            <a:grpSpLocks/>
          </p:cNvGrpSpPr>
          <p:nvPr/>
        </p:nvGrpSpPr>
        <p:grpSpPr bwMode="auto">
          <a:xfrm rot="907993">
            <a:off x="2478208" y="5260369"/>
            <a:ext cx="1367699" cy="1377016"/>
            <a:chOff x="1425" y="3154"/>
            <a:chExt cx="1062" cy="1207"/>
          </a:xfrm>
        </p:grpSpPr>
        <p:pic>
          <p:nvPicPr>
            <p:cNvPr id="1159188" name="Picture 2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020" r="75999"/>
            <a:stretch>
              <a:fillRect/>
            </a:stretch>
          </p:blipFill>
          <p:spPr bwMode="auto">
            <a:xfrm>
              <a:off x="1430" y="3154"/>
              <a:ext cx="1057" cy="1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9189" name="Picture 2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452" r="12874" b="79289"/>
            <a:stretch>
              <a:fillRect/>
            </a:stretch>
          </p:blipFill>
          <p:spPr bwMode="auto">
            <a:xfrm rot="469115">
              <a:off x="1425" y="3261"/>
              <a:ext cx="426" cy="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59194" name="Group 26"/>
          <p:cNvGrpSpPr>
            <a:grpSpLocks/>
          </p:cNvGrpSpPr>
          <p:nvPr/>
        </p:nvGrpSpPr>
        <p:grpSpPr bwMode="auto">
          <a:xfrm>
            <a:off x="2483844" y="3404043"/>
            <a:ext cx="1434985" cy="1354522"/>
            <a:chOff x="1416" y="2099"/>
            <a:chExt cx="1109" cy="978"/>
          </a:xfrm>
        </p:grpSpPr>
        <p:pic>
          <p:nvPicPr>
            <p:cNvPr id="1159177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340" b="70036"/>
            <a:stretch>
              <a:fillRect/>
            </a:stretch>
          </p:blipFill>
          <p:spPr bwMode="auto">
            <a:xfrm rot="651548">
              <a:off x="1416" y="2099"/>
              <a:ext cx="1086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9191" name="Picture 2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353" t="72824" b="15686"/>
            <a:stretch>
              <a:fillRect/>
            </a:stretch>
          </p:blipFill>
          <p:spPr bwMode="auto">
            <a:xfrm rot="1117463">
              <a:off x="1924" y="2150"/>
              <a:ext cx="601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59199" name="Group 31"/>
          <p:cNvGrpSpPr>
            <a:grpSpLocks/>
          </p:cNvGrpSpPr>
          <p:nvPr/>
        </p:nvGrpSpPr>
        <p:grpSpPr bwMode="auto">
          <a:xfrm>
            <a:off x="5394201" y="3369339"/>
            <a:ext cx="1510033" cy="1552575"/>
            <a:chOff x="3495" y="2059"/>
            <a:chExt cx="1167" cy="1121"/>
          </a:xfrm>
        </p:grpSpPr>
        <p:pic>
          <p:nvPicPr>
            <p:cNvPr id="1159178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502" b="70036"/>
            <a:stretch>
              <a:fillRect/>
            </a:stretch>
          </p:blipFill>
          <p:spPr bwMode="auto">
            <a:xfrm>
              <a:off x="3495" y="2059"/>
              <a:ext cx="1167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9197" name="Picture 2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115" r="85785" b="70036"/>
            <a:stretch>
              <a:fillRect/>
            </a:stretch>
          </p:blipFill>
          <p:spPr bwMode="auto">
            <a:xfrm rot="-4422498">
              <a:off x="4032" y="2641"/>
              <a:ext cx="626" cy="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897" y="1180502"/>
            <a:ext cx="2743200" cy="255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726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77"/>
    </mc:Choice>
    <mc:Fallback xmlns="">
      <p:transition spd="slow" advTm="94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59183" grpId="0" animBg="1"/>
      <p:bldP spid="11591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D9512-9C85-4237-B349-5E2AFFD261E3}" type="slidenum">
              <a:rPr lang="en-US"/>
              <a:pPr/>
              <a:t>7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4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designing individual slides about design/methods, keep categories sharply defined, move from broad to specific….and</a:t>
            </a:r>
          </a:p>
        </p:txBody>
      </p:sp>
      <p:sp>
        <p:nvSpPr>
          <p:cNvPr id="1145862" name="Rectangle 6"/>
          <p:cNvSpPr>
            <a:spLocks noChangeArrowheads="1"/>
          </p:cNvSpPr>
          <p:nvPr/>
        </p:nvSpPr>
        <p:spPr bwMode="auto">
          <a:xfrm>
            <a:off x="508000" y="4774435"/>
            <a:ext cx="9093200" cy="74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36916" rIns="91432" bIns="36916" anchor="b"/>
          <a:lstStyle/>
          <a:p>
            <a:pPr defTabSz="966788" eaLnBrk="0" hangingPunct="0"/>
            <a:r>
              <a:rPr lang="en-US" sz="2000" b="0" dirty="0">
                <a:solidFill>
                  <a:schemeClr val="bg2"/>
                </a:solidFill>
                <a:latin typeface="Arial Black" pitchFamily="34" charset="0"/>
              </a:rPr>
              <a:t>Let’s look at </a:t>
            </a:r>
            <a:r>
              <a:rPr lang="en-US" sz="2000" b="0" dirty="0" smtClean="0">
                <a:latin typeface="Arial Black" pitchFamily="34" charset="0"/>
              </a:rPr>
              <a:t>the </a:t>
            </a:r>
            <a:r>
              <a:rPr lang="en-US" sz="2000" b="0" dirty="0" smtClean="0">
                <a:solidFill>
                  <a:schemeClr val="bg2"/>
                </a:solidFill>
                <a:latin typeface="Arial Black" pitchFamily="34" charset="0"/>
              </a:rPr>
              <a:t>example we used in the Part 1 Video: </a:t>
            </a:r>
            <a:endParaRPr lang="en-US" sz="2000" b="0" dirty="0">
              <a:solidFill>
                <a:schemeClr val="bg2"/>
              </a:solidFill>
              <a:latin typeface="Arial Black" pitchFamily="34" charset="0"/>
            </a:endParaRPr>
          </a:p>
        </p:txBody>
      </p:sp>
      <p:sp>
        <p:nvSpPr>
          <p:cNvPr id="1145864" name="Text Box 8"/>
          <p:cNvSpPr txBox="1">
            <a:spLocks noChangeArrowheads="1"/>
          </p:cNvSpPr>
          <p:nvPr/>
        </p:nvSpPr>
        <p:spPr bwMode="auto">
          <a:xfrm>
            <a:off x="4484688" y="1857375"/>
            <a:ext cx="4745037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chemeClr val="bg2"/>
                </a:solidFill>
                <a:latin typeface="Arial Narrow" pitchFamily="34" charset="0"/>
              </a:rPr>
              <a:t>Who is your audience? 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chemeClr val="bg2"/>
                </a:solidFill>
                <a:latin typeface="Arial Narrow" pitchFamily="34" charset="0"/>
              </a:rPr>
              <a:t>What do they know?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chemeClr val="bg2"/>
                </a:solidFill>
                <a:latin typeface="Arial Narrow" pitchFamily="34" charset="0"/>
              </a:rPr>
              <a:t>What do they not know? 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chemeClr val="bg2"/>
                </a:solidFill>
                <a:latin typeface="Arial Narrow" pitchFamily="34" charset="0"/>
              </a:rPr>
              <a:t>What do they need to know? 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chemeClr val="bg2"/>
                </a:solidFill>
                <a:latin typeface="Arial Narrow" pitchFamily="34" charset="0"/>
              </a:rPr>
              <a:t>What do they NOT need to know?  </a:t>
            </a:r>
          </a:p>
        </p:txBody>
      </p:sp>
      <p:sp>
        <p:nvSpPr>
          <p:cNvPr id="1145865" name="AutoShape 9"/>
          <p:cNvSpPr>
            <a:spLocks noChangeArrowheads="1"/>
          </p:cNvSpPr>
          <p:nvPr/>
        </p:nvSpPr>
        <p:spPr bwMode="auto">
          <a:xfrm>
            <a:off x="508000" y="2557463"/>
            <a:ext cx="3802063" cy="1541462"/>
          </a:xfrm>
          <a:prstGeom prst="rightArrow">
            <a:avLst>
              <a:gd name="adj1" fmla="val 50000"/>
              <a:gd name="adj2" fmla="val 61663"/>
            </a:avLst>
          </a:prstGeom>
          <a:solidFill>
            <a:srgbClr val="7030A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/>
          <a:lstStyle/>
          <a:p>
            <a:pPr defTabSz="966788"/>
            <a:r>
              <a:rPr lang="en-US" sz="4800" dirty="0">
                <a:solidFill>
                  <a:schemeClr val="bg1"/>
                </a:solidFill>
              </a:rPr>
              <a:t>…focus on</a:t>
            </a:r>
          </a:p>
        </p:txBody>
      </p:sp>
      <p:sp>
        <p:nvSpPr>
          <p:cNvPr id="2" name="Rectangle 1"/>
          <p:cNvSpPr/>
          <p:nvPr/>
        </p:nvSpPr>
        <p:spPr>
          <a:xfrm>
            <a:off x="585627" y="5676261"/>
            <a:ext cx="82535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Amyloid-</a:t>
            </a:r>
            <a:r>
              <a:rPr lang="en-US" dirty="0"/>
              <a:t>β</a:t>
            </a:r>
            <a:r>
              <a:rPr lang="en-US" i="1" dirty="0"/>
              <a:t> protein dimers isolated directly from Alzheimer's brains impair synaptic plasticity and memory. </a:t>
            </a:r>
            <a:r>
              <a:rPr lang="en-US" dirty="0"/>
              <a:t>Nature Medicine. 2008 Aug. 14(8):837-42. </a:t>
            </a:r>
            <a:r>
              <a:rPr lang="en-US" dirty="0" err="1"/>
              <a:t>Epub</a:t>
            </a:r>
            <a:r>
              <a:rPr lang="en-US" dirty="0"/>
              <a:t> 2008 Jun 22.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i="1" dirty="0"/>
              <a:t/>
            </a:r>
            <a:br>
              <a:rPr lang="en-US" i="1" dirty="0"/>
            </a:br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5954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990"/>
    </mc:Choice>
    <mc:Fallback>
      <p:transition spd="slow" advTm="599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8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8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8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45862" grpId="0"/>
      <p:bldP spid="1145864" grpId="0" build="p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1FD88-90C9-433D-BAAF-83D3E461DE10}" type="slidenum">
              <a:rPr lang="en-US"/>
              <a:pPr/>
              <a:t>8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47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Design/Methods in study </a:t>
            </a:r>
            <a:r>
              <a:rPr lang="en-US" dirty="0" smtClean="0"/>
              <a:t>using soluble Amyloid-β </a:t>
            </a:r>
            <a:r>
              <a:rPr lang="en-US" dirty="0">
                <a:cs typeface="Arial" pitchFamily="34" charset="0"/>
              </a:rPr>
              <a:t>oligomers/dimers </a:t>
            </a:r>
            <a:r>
              <a:rPr lang="en-US" dirty="0" smtClean="0">
                <a:cs typeface="Arial" pitchFamily="34" charset="0"/>
              </a:rPr>
              <a:t>from </a:t>
            </a:r>
            <a:r>
              <a:rPr lang="en-US" dirty="0">
                <a:cs typeface="Arial" pitchFamily="34" charset="0"/>
              </a:rPr>
              <a:t>deceased human subjects </a:t>
            </a:r>
            <a:r>
              <a:rPr lang="en-US" dirty="0" smtClean="0">
                <a:cs typeface="Arial" pitchFamily="34" charset="0"/>
              </a:rPr>
              <a:t>to induce AD in normal rodents</a:t>
            </a:r>
            <a:endParaRPr lang="en-US" dirty="0"/>
          </a:p>
        </p:txBody>
      </p:sp>
      <p:sp>
        <p:nvSpPr>
          <p:cNvPr id="1147908" name="AutoShape 4"/>
          <p:cNvSpPr>
            <a:spLocks noChangeArrowheads="1"/>
          </p:cNvSpPr>
          <p:nvPr/>
        </p:nvSpPr>
        <p:spPr bwMode="auto">
          <a:xfrm>
            <a:off x="371475" y="1147760"/>
            <a:ext cx="2033588" cy="660400"/>
          </a:xfrm>
          <a:prstGeom prst="homePlate">
            <a:avLst>
              <a:gd name="adj" fmla="val 86538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66788"/>
            <a:r>
              <a:rPr lang="en-US" sz="1800" dirty="0" smtClean="0">
                <a:solidFill>
                  <a:schemeClr val="bg1"/>
                </a:solidFill>
              </a:rPr>
              <a:t>Brain tissue </a:t>
            </a:r>
          </a:p>
          <a:p>
            <a:pPr defTabSz="966788"/>
            <a:r>
              <a:rPr lang="en-US" sz="1800" dirty="0" smtClean="0">
                <a:solidFill>
                  <a:schemeClr val="bg1"/>
                </a:solidFill>
              </a:rPr>
              <a:t>collection</a:t>
            </a:r>
            <a:endParaRPr lang="en-US" sz="1800" dirty="0" smtClean="0">
              <a:solidFill>
                <a:schemeClr val="bg1"/>
              </a:solidFill>
            </a:endParaRPr>
          </a:p>
        </p:txBody>
      </p:sp>
      <p:sp>
        <p:nvSpPr>
          <p:cNvPr id="1147911" name="Text Box 7"/>
          <p:cNvSpPr txBox="1">
            <a:spLocks noChangeArrowheads="1"/>
          </p:cNvSpPr>
          <p:nvPr/>
        </p:nvSpPr>
        <p:spPr bwMode="gray">
          <a:xfrm>
            <a:off x="2344737" y="1092197"/>
            <a:ext cx="7104063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>
            <a:spAutoFit/>
          </a:bodyPr>
          <a:lstStyle>
            <a:lvl1pPr marL="406400" indent="-4064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763" indent="-4763">
              <a:buSzPct val="125000"/>
            </a:pP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Extracted brain </a:t>
            </a:r>
            <a:r>
              <a:rPr lang="en-US" sz="1600" dirty="0">
                <a:solidFill>
                  <a:schemeClr val="bg2"/>
                </a:solidFill>
                <a:latin typeface="Arial" charset="0"/>
              </a:rPr>
              <a:t>homogenates from </a:t>
            </a: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15 deceased humans </a:t>
            </a:r>
            <a:r>
              <a:rPr lang="en-US" sz="1600" dirty="0">
                <a:solidFill>
                  <a:schemeClr val="bg2"/>
                </a:solidFill>
                <a:latin typeface="Arial" charset="0"/>
              </a:rPr>
              <a:t>with various </a:t>
            </a: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confirmed dementias; 2 deceased subjects neurologically normal</a:t>
            </a:r>
            <a:endParaRPr lang="en-US" sz="1600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147912" name="AutoShape 8"/>
          <p:cNvSpPr>
            <a:spLocks noChangeArrowheads="1"/>
          </p:cNvSpPr>
          <p:nvPr/>
        </p:nvSpPr>
        <p:spPr bwMode="auto">
          <a:xfrm>
            <a:off x="371475" y="2159000"/>
            <a:ext cx="2033588" cy="682625"/>
          </a:xfrm>
          <a:prstGeom prst="homePlate">
            <a:avLst>
              <a:gd name="adj" fmla="val 86538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966788"/>
            <a:r>
              <a:rPr lang="en-US" sz="1800" dirty="0" smtClean="0">
                <a:solidFill>
                  <a:schemeClr val="bg1"/>
                </a:solidFill>
              </a:rPr>
              <a:t>Brain tissue preparation</a:t>
            </a:r>
            <a:endParaRPr lang="en-US" sz="1800" dirty="0" smtClean="0">
              <a:solidFill>
                <a:schemeClr val="bg1"/>
              </a:solidFill>
            </a:endParaRPr>
          </a:p>
        </p:txBody>
      </p:sp>
      <p:sp>
        <p:nvSpPr>
          <p:cNvPr id="1147914" name="AutoShape 10"/>
          <p:cNvSpPr>
            <a:spLocks noChangeArrowheads="1"/>
          </p:cNvSpPr>
          <p:nvPr/>
        </p:nvSpPr>
        <p:spPr bwMode="auto">
          <a:xfrm>
            <a:off x="371475" y="4394201"/>
            <a:ext cx="2001838" cy="750888"/>
          </a:xfrm>
          <a:prstGeom prst="homePlate">
            <a:avLst>
              <a:gd name="adj" fmla="val 86538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966788"/>
            <a:r>
              <a:rPr lang="en-US" sz="1800" dirty="0" smtClean="0">
                <a:solidFill>
                  <a:schemeClr val="bg1"/>
                </a:solidFill>
              </a:rPr>
              <a:t>Rodent experiments</a:t>
            </a:r>
            <a:endParaRPr lang="en-US" sz="1800" dirty="0" smtClean="0">
              <a:solidFill>
                <a:schemeClr val="bg1"/>
              </a:solidFill>
            </a:endParaRPr>
          </a:p>
        </p:txBody>
      </p:sp>
      <p:sp>
        <p:nvSpPr>
          <p:cNvPr id="1147915" name="Text Box 11"/>
          <p:cNvSpPr txBox="1">
            <a:spLocks noChangeArrowheads="1"/>
          </p:cNvSpPr>
          <p:nvPr/>
        </p:nvSpPr>
        <p:spPr bwMode="gray">
          <a:xfrm>
            <a:off x="2344737" y="4217988"/>
            <a:ext cx="7104063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>
            <a:spAutoFit/>
          </a:bodyPr>
          <a:lstStyle>
            <a:lvl1pPr marL="406400" indent="-4064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84150" indent="-1841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Used hippocampal slice electrophysiology recording to establish baseline, then perfused extracts and recorded LTP and LTD values</a:t>
            </a:r>
            <a:endParaRPr lang="en-US" sz="1600" dirty="0">
              <a:solidFill>
                <a:schemeClr val="bg2"/>
              </a:solidFill>
              <a:latin typeface="Arial" charset="0"/>
            </a:endParaRPr>
          </a:p>
          <a:p>
            <a:pPr marL="184150" indent="-184150">
              <a:buFontTx/>
              <a:buChar char="•"/>
            </a:pP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Performed passive avoidance conditioning</a:t>
            </a:r>
            <a:endParaRPr lang="en-US" sz="1600" dirty="0">
              <a:solidFill>
                <a:schemeClr val="bg2"/>
              </a:solidFill>
              <a:latin typeface="Arial" charset="0"/>
            </a:endParaRPr>
          </a:p>
          <a:p>
            <a:pPr marL="184150" indent="-184150">
              <a:buFontTx/>
              <a:buChar char="•"/>
            </a:pP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Conducted dendritic spine density analysis</a:t>
            </a:r>
            <a:endParaRPr lang="en-US" sz="1600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147916" name="AutoShape 12"/>
          <p:cNvSpPr>
            <a:spLocks noChangeArrowheads="1"/>
          </p:cNvSpPr>
          <p:nvPr/>
        </p:nvSpPr>
        <p:spPr bwMode="auto">
          <a:xfrm>
            <a:off x="371475" y="5528001"/>
            <a:ext cx="2001838" cy="681038"/>
          </a:xfrm>
          <a:prstGeom prst="homePlate">
            <a:avLst>
              <a:gd name="adj" fmla="val 86538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966788"/>
            <a:r>
              <a:rPr lang="en-US" sz="1800" dirty="0">
                <a:solidFill>
                  <a:schemeClr val="bg1"/>
                </a:solidFill>
              </a:rPr>
              <a:t>Statistical </a:t>
            </a:r>
          </a:p>
          <a:p>
            <a:pPr defTabSz="966788"/>
            <a:r>
              <a:rPr lang="en-US" sz="1800" dirty="0">
                <a:solidFill>
                  <a:schemeClr val="bg1"/>
                </a:solidFill>
              </a:rPr>
              <a:t>methods</a:t>
            </a:r>
          </a:p>
        </p:txBody>
      </p:sp>
      <p:sp>
        <p:nvSpPr>
          <p:cNvPr id="1147920" name="Rectangle 16"/>
          <p:cNvSpPr>
            <a:spLocks noChangeArrowheads="1"/>
          </p:cNvSpPr>
          <p:nvPr/>
        </p:nvSpPr>
        <p:spPr bwMode="auto">
          <a:xfrm>
            <a:off x="2344737" y="5528001"/>
            <a:ext cx="7007225" cy="1077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79388" indent="-179388" algn="l" defTabSz="966788">
              <a:buFontTx/>
              <a:buChar char="•"/>
            </a:pPr>
            <a:r>
              <a:rPr lang="en-US" dirty="0" smtClean="0">
                <a:latin typeface="Arial" charset="0"/>
              </a:rPr>
              <a:t>Data from electrophysiology and passive avoidance experiments analyzed by one way ANOVA </a:t>
            </a:r>
            <a:r>
              <a:rPr lang="en-US" dirty="0">
                <a:latin typeface="Arial" charset="0"/>
              </a:rPr>
              <a:t>f</a:t>
            </a:r>
            <a:r>
              <a:rPr lang="en-US" dirty="0" smtClean="0">
                <a:latin typeface="Arial" charset="0"/>
              </a:rPr>
              <a:t>ollowed by </a:t>
            </a:r>
            <a:r>
              <a:rPr lang="en-US" dirty="0" err="1" smtClean="0">
                <a:latin typeface="Arial" charset="0"/>
              </a:rPr>
              <a:t>Bonferroni</a:t>
            </a:r>
            <a:r>
              <a:rPr lang="en-US" dirty="0" smtClean="0">
                <a:latin typeface="Arial" charset="0"/>
              </a:rPr>
              <a:t> post-hoc test</a:t>
            </a:r>
          </a:p>
          <a:p>
            <a:pPr marL="179388" indent="-179388" algn="l" defTabSz="966788">
              <a:buFontTx/>
              <a:buChar char="•"/>
            </a:pPr>
            <a:r>
              <a:rPr lang="en-US" dirty="0" smtClean="0">
                <a:latin typeface="Arial" charset="0"/>
              </a:rPr>
              <a:t>Dendritic spine morphology analyzed by one-way ANOVA with </a:t>
            </a:r>
            <a:r>
              <a:rPr lang="en-US" dirty="0" err="1" smtClean="0">
                <a:latin typeface="Arial" charset="0"/>
              </a:rPr>
              <a:t>Tukey</a:t>
            </a:r>
            <a:r>
              <a:rPr lang="en-US" dirty="0" smtClean="0">
                <a:latin typeface="Arial" charset="0"/>
              </a:rPr>
              <a:t>-Kramer’s correction</a:t>
            </a:r>
            <a:endParaRPr lang="en-US" sz="1600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147926" name="AutoShape 22"/>
          <p:cNvSpPr>
            <a:spLocks noChangeArrowheads="1"/>
          </p:cNvSpPr>
          <p:nvPr/>
        </p:nvSpPr>
        <p:spPr bwMode="auto">
          <a:xfrm>
            <a:off x="371475" y="3167063"/>
            <a:ext cx="2033588" cy="692150"/>
          </a:xfrm>
          <a:prstGeom prst="homePlate">
            <a:avLst>
              <a:gd name="adj" fmla="val 86538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966788"/>
            <a:r>
              <a:rPr lang="en-US" sz="1800" dirty="0" smtClean="0">
                <a:solidFill>
                  <a:schemeClr val="bg1"/>
                </a:solidFill>
              </a:rPr>
              <a:t>Brain tissue analysis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147927" name="Text Box 23"/>
          <p:cNvSpPr txBox="1">
            <a:spLocks noChangeArrowheads="1"/>
          </p:cNvSpPr>
          <p:nvPr/>
        </p:nvSpPr>
        <p:spPr bwMode="gray">
          <a:xfrm>
            <a:off x="2344737" y="3232151"/>
            <a:ext cx="7104063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>
            <a:spAutoFit/>
          </a:bodyPr>
          <a:lstStyle>
            <a:lvl1pPr marL="406400" indent="-4064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60325" indent="-4763">
              <a:buSzPct val="125000"/>
            </a:pP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Used </a:t>
            </a:r>
            <a:r>
              <a:rPr lang="en-US" sz="1600" dirty="0" err="1" smtClean="0">
                <a:solidFill>
                  <a:schemeClr val="bg2"/>
                </a:solidFill>
                <a:latin typeface="Arial" charset="0"/>
              </a:rPr>
              <a:t>immunoprecipitation</a:t>
            </a: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 </a:t>
            </a:r>
            <a:r>
              <a:rPr lang="en-US" sz="1600" dirty="0">
                <a:solidFill>
                  <a:schemeClr val="bg2"/>
                </a:solidFill>
                <a:latin typeface="Arial" charset="0"/>
              </a:rPr>
              <a:t>and western blotting </a:t>
            </a: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protocol </a:t>
            </a:r>
            <a:r>
              <a:rPr lang="en-US" sz="1600" dirty="0">
                <a:solidFill>
                  <a:schemeClr val="bg2"/>
                </a:solidFill>
                <a:latin typeface="Arial" charset="0"/>
              </a:rPr>
              <a:t>to detect </a:t>
            </a:r>
            <a:r>
              <a:rPr lang="en-US" sz="1600" dirty="0" err="1">
                <a:solidFill>
                  <a:schemeClr val="bg2"/>
                </a:solidFill>
                <a:latin typeface="Arial" charset="0"/>
              </a:rPr>
              <a:t>Abeta</a:t>
            </a:r>
            <a:r>
              <a:rPr lang="en-US" sz="1600" dirty="0">
                <a:solidFill>
                  <a:schemeClr val="bg2"/>
                </a:solidFill>
                <a:latin typeface="Arial" charset="0"/>
              </a:rPr>
              <a:t> in </a:t>
            </a: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the TBS</a:t>
            </a:r>
            <a:r>
              <a:rPr lang="en-US" sz="1600" dirty="0">
                <a:solidFill>
                  <a:schemeClr val="bg2"/>
                </a:solidFill>
                <a:latin typeface="Arial" charset="0"/>
              </a:rPr>
              <a:t>, TBS-TX and </a:t>
            </a:r>
            <a:r>
              <a:rPr lang="en-US" sz="1600" dirty="0" err="1">
                <a:solidFill>
                  <a:schemeClr val="bg2"/>
                </a:solidFill>
                <a:latin typeface="Arial" charset="0"/>
              </a:rPr>
              <a:t>GuHCl</a:t>
            </a:r>
            <a:r>
              <a:rPr lang="en-US" sz="1600" dirty="0">
                <a:solidFill>
                  <a:schemeClr val="bg2"/>
                </a:solidFill>
                <a:latin typeface="Arial" charset="0"/>
              </a:rPr>
              <a:t> extracts</a:t>
            </a: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. </a:t>
            </a:r>
            <a:endParaRPr lang="en-US" sz="1600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147933" name="Line 29"/>
          <p:cNvSpPr>
            <a:spLocks noChangeShapeType="1"/>
          </p:cNvSpPr>
          <p:nvPr/>
        </p:nvSpPr>
        <p:spPr bwMode="auto">
          <a:xfrm flipV="1">
            <a:off x="303212" y="3034568"/>
            <a:ext cx="9145588" cy="0"/>
          </a:xfrm>
          <a:prstGeom prst="line">
            <a:avLst/>
          </a:prstGeom>
          <a:noFill/>
          <a:ln w="3175">
            <a:solidFill>
              <a:schemeClr val="bg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1147934" name="Line 30"/>
          <p:cNvSpPr>
            <a:spLocks noChangeShapeType="1"/>
          </p:cNvSpPr>
          <p:nvPr/>
        </p:nvSpPr>
        <p:spPr bwMode="auto">
          <a:xfrm flipV="1">
            <a:off x="303212" y="1966056"/>
            <a:ext cx="9145588" cy="0"/>
          </a:xfrm>
          <a:prstGeom prst="line">
            <a:avLst/>
          </a:prstGeom>
          <a:noFill/>
          <a:ln w="3175">
            <a:solidFill>
              <a:schemeClr val="bg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1147935" name="Line 31"/>
          <p:cNvSpPr>
            <a:spLocks noChangeShapeType="1"/>
          </p:cNvSpPr>
          <p:nvPr/>
        </p:nvSpPr>
        <p:spPr bwMode="auto">
          <a:xfrm flipV="1">
            <a:off x="231775" y="4049499"/>
            <a:ext cx="9145588" cy="0"/>
          </a:xfrm>
          <a:prstGeom prst="line">
            <a:avLst/>
          </a:prstGeom>
          <a:noFill/>
          <a:ln w="3175">
            <a:solidFill>
              <a:schemeClr val="bg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1147936" name="Line 32"/>
          <p:cNvSpPr>
            <a:spLocks noChangeShapeType="1"/>
          </p:cNvSpPr>
          <p:nvPr/>
        </p:nvSpPr>
        <p:spPr bwMode="auto">
          <a:xfrm flipV="1">
            <a:off x="231775" y="5443855"/>
            <a:ext cx="9145588" cy="0"/>
          </a:xfrm>
          <a:prstGeom prst="line">
            <a:avLst/>
          </a:prstGeom>
          <a:noFill/>
          <a:ln w="3175">
            <a:solidFill>
              <a:schemeClr val="bg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44737" y="2084814"/>
            <a:ext cx="69730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Prepared </a:t>
            </a:r>
            <a:r>
              <a:rPr lang="en-US" dirty="0" smtClean="0"/>
              <a:t>three extracts (1) </a:t>
            </a:r>
            <a:r>
              <a:rPr lang="en-US" dirty="0" err="1" smtClean="0"/>
              <a:t>aqueously</a:t>
            </a:r>
            <a:r>
              <a:rPr lang="en-US" dirty="0" smtClean="0"/>
              <a:t> soluble TBS, (2) detergent-soluble TBS-TX </a:t>
            </a:r>
            <a:r>
              <a:rPr lang="en-US" dirty="0"/>
              <a:t>and </a:t>
            </a:r>
            <a:r>
              <a:rPr lang="en-US" dirty="0" smtClean="0"/>
              <a:t>(3) 'insoluble</a:t>
            </a:r>
            <a:r>
              <a:rPr lang="en-US" dirty="0"/>
              <a:t>' </a:t>
            </a:r>
            <a:r>
              <a:rPr lang="en-US" dirty="0" err="1" smtClean="0"/>
              <a:t>GuHCL</a:t>
            </a:r>
            <a:r>
              <a:rPr lang="en-US" dirty="0" smtClean="0"/>
              <a:t> extracts </a:t>
            </a:r>
            <a:r>
              <a:rPr lang="en-US" dirty="0"/>
              <a:t>by sequential centrifugation </a:t>
            </a:r>
            <a:r>
              <a:rPr lang="en-US" dirty="0" smtClean="0"/>
              <a:t>and size exclusion chromatography</a:t>
            </a:r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1135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327"/>
    </mc:Choice>
    <mc:Fallback>
      <p:transition spd="slow" advTm="1103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47908" grpId="0" animBg="1"/>
      <p:bldP spid="1147911" grpId="0"/>
      <p:bldP spid="1147912" grpId="0" animBg="1"/>
      <p:bldP spid="1147914" grpId="0" animBg="1"/>
      <p:bldP spid="1147915" grpId="0"/>
      <p:bldP spid="1147916" grpId="0" animBg="1"/>
      <p:bldP spid="1147920" grpId="0"/>
      <p:bldP spid="1147926" grpId="0" animBg="1"/>
      <p:bldP spid="1147927" grpId="0"/>
      <p:bldP spid="1147933" grpId="0" animBg="1"/>
      <p:bldP spid="1147934" grpId="0" animBg="1"/>
      <p:bldP spid="1147935" grpId="0" animBg="1"/>
      <p:bldP spid="1147936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4" name="Picture 4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52" y="3130710"/>
            <a:ext cx="4800600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1118A-F72F-41D4-9B0B-4C668E893762}" type="slidenum">
              <a:rPr lang="en-US"/>
              <a:pPr/>
              <a:t>9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4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 how this slide uses the horizontal qualities of PowerPoint – in effect, a word table rather than succession of </a:t>
            </a:r>
            <a:r>
              <a:rPr lang="en-US" dirty="0" smtClean="0"/>
              <a:t>bullet points</a:t>
            </a:r>
            <a:endParaRPr lang="en-US" dirty="0"/>
          </a:p>
        </p:txBody>
      </p:sp>
      <p:sp>
        <p:nvSpPr>
          <p:cNvPr id="1148940" name="Text Box 12"/>
          <p:cNvSpPr txBox="1">
            <a:spLocks noChangeArrowheads="1"/>
          </p:cNvSpPr>
          <p:nvPr/>
        </p:nvSpPr>
        <p:spPr bwMode="auto">
          <a:xfrm>
            <a:off x="276225" y="1320800"/>
            <a:ext cx="35988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solidFill>
                  <a:schemeClr val="bg2"/>
                </a:solidFill>
                <a:latin typeface="Arial Narrow" pitchFamily="34" charset="0"/>
              </a:rPr>
              <a:t>Word table format takes advantage of PowerPoint’s horizontal flow…</a:t>
            </a:r>
          </a:p>
        </p:txBody>
      </p:sp>
      <p:sp>
        <p:nvSpPr>
          <p:cNvPr id="1148941" name="Text Box 13"/>
          <p:cNvSpPr txBox="1">
            <a:spLocks noChangeArrowheads="1"/>
          </p:cNvSpPr>
          <p:nvPr/>
        </p:nvSpPr>
        <p:spPr bwMode="auto">
          <a:xfrm>
            <a:off x="5770563" y="5348288"/>
            <a:ext cx="3598862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solidFill>
                  <a:schemeClr val="bg2"/>
                </a:solidFill>
                <a:latin typeface="Arial Narrow" pitchFamily="34" charset="0"/>
              </a:rPr>
              <a:t>…While bullet points make you process words vertically, which is more appropriate for prose documents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  <p:pic>
        <p:nvPicPr>
          <p:cNvPr id="2093" name="Picture 4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399" y="1130158"/>
            <a:ext cx="5026025" cy="38293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612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384"/>
    </mc:Choice>
    <mc:Fallback xmlns="">
      <p:transition spd="slow" advTm="523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4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4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48940" grpId="0"/>
      <p:bldP spid="11489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1118A-F72F-41D4-9B0B-4C668E893762}" type="slidenum">
              <a:rPr lang="en-US"/>
              <a:pPr/>
              <a:t>10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4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most critical thing to do is to create 2-3 word categories for each of your design items or method techniques</a:t>
            </a:r>
            <a:endParaRPr lang="en-US" dirty="0"/>
          </a:p>
        </p:txBody>
      </p:sp>
      <p:sp>
        <p:nvSpPr>
          <p:cNvPr id="4" name="Left Brace 3"/>
          <p:cNvSpPr/>
          <p:nvPr/>
        </p:nvSpPr>
        <p:spPr bwMode="auto">
          <a:xfrm>
            <a:off x="2511189" y="2013734"/>
            <a:ext cx="523982" cy="3575408"/>
          </a:xfrm>
          <a:prstGeom prst="leftBrac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rtlCol="0" anchor="ctr" anchorCtr="0" compatLnSpc="1">
            <a:prstTxWarp prst="textNoShape">
              <a:avLst/>
            </a:prstTxWarp>
          </a:bodyPr>
          <a:lstStyle/>
          <a:p>
            <a:pPr marL="404813" marR="0" indent="0" algn="l" defTabSz="7985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Hypatia Sans Pro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gray">
          <a:xfrm>
            <a:off x="291306" y="6234113"/>
            <a:ext cx="9015413" cy="727075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91432" tIns="36916" rIns="91432" bIns="36916" anchor="ctr"/>
          <a:lstStyle/>
          <a:p>
            <a:pPr algn="ctr" defTabSz="966788"/>
            <a:r>
              <a:rPr lang="en-GB" sz="1800" dirty="0" smtClean="0">
                <a:latin typeface="Arial" charset="0"/>
                <a:cs typeface="Arial" charset="0"/>
              </a:rPr>
              <a:t>Note how this slide </a:t>
            </a:r>
            <a:r>
              <a:rPr lang="en-GB" sz="1800" dirty="0" smtClean="0">
                <a:latin typeface="Arial" charset="0"/>
                <a:cs typeface="Arial" charset="0"/>
              </a:rPr>
              <a:t>implies a </a:t>
            </a:r>
            <a:r>
              <a:rPr lang="en-GB" sz="1800" dirty="0" smtClean="0">
                <a:latin typeface="Arial" charset="0"/>
                <a:cs typeface="Arial" charset="0"/>
              </a:rPr>
              <a:t>Design and </a:t>
            </a:r>
            <a:r>
              <a:rPr lang="en-GB" sz="1800" dirty="0" smtClean="0">
                <a:latin typeface="Arial" charset="0"/>
                <a:cs typeface="Arial" charset="0"/>
              </a:rPr>
              <a:t>just addresses the technical components of </a:t>
            </a:r>
            <a:r>
              <a:rPr lang="en-GB" sz="1800" dirty="0" smtClean="0">
                <a:latin typeface="Arial" charset="0"/>
                <a:cs typeface="Arial" charset="0"/>
              </a:rPr>
              <a:t>Methods</a:t>
            </a:r>
            <a:endParaRPr lang="en-GB" sz="18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171" y="1204644"/>
            <a:ext cx="6439363" cy="49061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0561" y="3488634"/>
            <a:ext cx="1643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Brief categories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454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142"/>
    </mc:Choice>
    <mc:Fallback>
      <p:transition spd="slow" advTm="791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1118A-F72F-41D4-9B0B-4C668E893762}" type="slidenum">
              <a:rPr lang="en-US"/>
              <a:pPr/>
              <a:t>11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4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Data/Results make up the bulk of your presentation; make sure they map on precisely to the methods you used to gather data</a:t>
            </a:r>
            <a:endParaRPr lang="en-US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gray">
          <a:xfrm>
            <a:off x="291306" y="6275209"/>
            <a:ext cx="9015413" cy="727075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91432" tIns="36916" rIns="91432" bIns="36916" anchor="ctr"/>
          <a:lstStyle/>
          <a:p>
            <a:pPr algn="ctr" defTabSz="966788"/>
            <a:r>
              <a:rPr lang="en-GB" sz="1800" dirty="0" smtClean="0">
                <a:latin typeface="Arial" charset="0"/>
                <a:cs typeface="Arial" charset="0"/>
              </a:rPr>
              <a:t>Avoid the hazard of getting bogged down in data discussion – keep in mind that you should devote 1 to 1.5 minutes per slide</a:t>
            </a:r>
            <a:endParaRPr lang="en-GB" sz="18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061749" y="1130692"/>
            <a:ext cx="2455527" cy="903591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rtlCol="0" anchor="t" anchorCtr="0" compatLnSpc="1">
            <a:prstTxWarp prst="textNoShape">
              <a:avLst/>
            </a:prstTxWarp>
          </a:bodyPr>
          <a:lstStyle/>
          <a:p>
            <a:pPr marL="4763" marR="0" algn="l" defTabSz="7985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Levels of </a:t>
            </a:r>
            <a:r>
              <a:rPr lang="en-US" dirty="0" err="1" smtClean="0"/>
              <a:t>Abeta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Hypatia Sans Pro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6061746" y="2622702"/>
            <a:ext cx="2455527" cy="97022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rtlCol="0" anchor="t" anchorCtr="0" compatLnSpc="1">
            <a:prstTxWarp prst="textNoShape">
              <a:avLst/>
            </a:prstTxWarp>
          </a:bodyPr>
          <a:lstStyle/>
          <a:p>
            <a:pPr marL="4763" defTabSz="798513"/>
            <a:r>
              <a:rPr lang="en-US" dirty="0" smtClean="0"/>
              <a:t>Electrophysiology results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6061745" y="3923214"/>
            <a:ext cx="2455527" cy="863029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rtlCol="0" anchor="t" anchorCtr="0" compatLnSpc="1">
            <a:prstTxWarp prst="textNoShape">
              <a:avLst/>
            </a:prstTxWarp>
          </a:bodyPr>
          <a:lstStyle/>
          <a:p>
            <a:pPr marL="4763" defTabSz="798513"/>
            <a:r>
              <a:rPr lang="en-US" dirty="0" smtClean="0"/>
              <a:t>Passive avoidance results</a:t>
            </a:r>
            <a:endParaRPr lang="en-US" dirty="0" smtClean="0"/>
          </a:p>
        </p:txBody>
      </p:sp>
      <p:cxnSp>
        <p:nvCxnSpPr>
          <p:cNvPr id="6" name="Straight Arrow Connector 5"/>
          <p:cNvCxnSpPr>
            <a:stCxn id="18" idx="2"/>
            <a:endCxn id="8" idx="2"/>
          </p:cNvCxnSpPr>
          <p:nvPr/>
        </p:nvCxnSpPr>
        <p:spPr bwMode="auto">
          <a:xfrm flipV="1">
            <a:off x="5178175" y="4301127"/>
            <a:ext cx="647270" cy="240050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ight Bracket 7"/>
          <p:cNvSpPr/>
          <p:nvPr/>
        </p:nvSpPr>
        <p:spPr bwMode="auto">
          <a:xfrm rot="10800000">
            <a:off x="5825445" y="2622699"/>
            <a:ext cx="154108" cy="3356857"/>
          </a:xfrm>
          <a:prstGeom prst="rightBracke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rtlCol="0" anchor="ctr" anchorCtr="0" compatLnSpc="1">
            <a:prstTxWarp prst="textNoShape">
              <a:avLst/>
            </a:prstTxWarp>
          </a:bodyPr>
          <a:lstStyle/>
          <a:p>
            <a:pPr marL="404813" marR="0" indent="0" algn="l" defTabSz="7985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Hypatia Sans Pro" pitchFamily="34" charset="0"/>
            </a:endParaRPr>
          </a:p>
        </p:txBody>
      </p:sp>
      <p:sp>
        <p:nvSpPr>
          <p:cNvPr id="18" name="Right Bracket 17"/>
          <p:cNvSpPr/>
          <p:nvPr/>
        </p:nvSpPr>
        <p:spPr bwMode="auto">
          <a:xfrm>
            <a:off x="4943831" y="3965825"/>
            <a:ext cx="234344" cy="1150704"/>
          </a:xfrm>
          <a:prstGeom prst="rightBracke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rtlCol="0" anchor="ctr" anchorCtr="0" compatLnSpc="1">
            <a:prstTxWarp prst="textNoShape">
              <a:avLst/>
            </a:prstTxWarp>
          </a:bodyPr>
          <a:lstStyle/>
          <a:p>
            <a:pPr marL="404813" marR="0" indent="0" algn="l" defTabSz="7985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Hypatia Sans Pro" pitchFamily="34" charset="0"/>
            </a:endParaRPr>
          </a:p>
        </p:txBody>
      </p:sp>
      <p:cxnSp>
        <p:nvCxnSpPr>
          <p:cNvPr id="20" name="Straight Arrow Connector 19"/>
          <p:cNvCxnSpPr>
            <a:stCxn id="3" idx="2"/>
            <a:endCxn id="14" idx="0"/>
          </p:cNvCxnSpPr>
          <p:nvPr/>
        </p:nvCxnSpPr>
        <p:spPr bwMode="auto">
          <a:xfrm flipH="1">
            <a:off x="7289510" y="2034283"/>
            <a:ext cx="3" cy="588419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>
            <a:stCxn id="14" idx="2"/>
            <a:endCxn id="15" idx="0"/>
          </p:cNvCxnSpPr>
          <p:nvPr/>
        </p:nvCxnSpPr>
        <p:spPr bwMode="auto">
          <a:xfrm flipH="1">
            <a:off x="7289509" y="3592928"/>
            <a:ext cx="1" cy="330286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31" y="1815688"/>
            <a:ext cx="4800600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ight Bracket 18"/>
          <p:cNvSpPr/>
          <p:nvPr/>
        </p:nvSpPr>
        <p:spPr bwMode="auto">
          <a:xfrm>
            <a:off x="4943830" y="3290070"/>
            <a:ext cx="218201" cy="580035"/>
          </a:xfrm>
          <a:prstGeom prst="rightBracke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rtlCol="0" anchor="ctr" anchorCtr="0" compatLnSpc="1">
            <a:prstTxWarp prst="textNoShape">
              <a:avLst/>
            </a:prstTxWarp>
          </a:bodyPr>
          <a:lstStyle/>
          <a:p>
            <a:pPr marL="404813" marR="0" indent="0" algn="l" defTabSz="7985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Hypatia Sans Pro" pitchFamily="34" charset="0"/>
            </a:endParaRPr>
          </a:p>
        </p:txBody>
      </p:sp>
      <p:cxnSp>
        <p:nvCxnSpPr>
          <p:cNvPr id="21" name="Straight Arrow Connector 20"/>
          <p:cNvCxnSpPr>
            <a:stCxn id="19" idx="2"/>
            <a:endCxn id="22" idx="2"/>
          </p:cNvCxnSpPr>
          <p:nvPr/>
        </p:nvCxnSpPr>
        <p:spPr bwMode="auto">
          <a:xfrm flipV="1">
            <a:off x="5162031" y="1606754"/>
            <a:ext cx="633562" cy="1973334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Right Bracket 21"/>
          <p:cNvSpPr/>
          <p:nvPr/>
        </p:nvSpPr>
        <p:spPr bwMode="auto">
          <a:xfrm rot="10800000">
            <a:off x="5795593" y="1107306"/>
            <a:ext cx="154116" cy="998896"/>
          </a:xfrm>
          <a:prstGeom prst="rightBracke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rtlCol="0" anchor="ctr" anchorCtr="0" compatLnSpc="1">
            <a:prstTxWarp prst="textNoShape">
              <a:avLst/>
            </a:prstTxWarp>
          </a:bodyPr>
          <a:lstStyle/>
          <a:p>
            <a:pPr marL="404813" marR="0" indent="0" algn="l" defTabSz="7985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Hypatia Sans Pro" pitchFamily="34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6061749" y="5116529"/>
            <a:ext cx="2455527" cy="863029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rtlCol="0" anchor="t" anchorCtr="0" compatLnSpc="1">
            <a:prstTxWarp prst="textNoShape">
              <a:avLst/>
            </a:prstTxWarp>
          </a:bodyPr>
          <a:lstStyle/>
          <a:p>
            <a:pPr marL="4763" defTabSz="798513"/>
            <a:r>
              <a:rPr lang="en-US" dirty="0" smtClean="0"/>
              <a:t>Dendritic spine density analysis</a:t>
            </a:r>
            <a:endParaRPr lang="en-US" dirty="0" smtClean="0"/>
          </a:p>
        </p:txBody>
      </p:sp>
      <p:cxnSp>
        <p:nvCxnSpPr>
          <p:cNvPr id="32" name="Straight Arrow Connector 31"/>
          <p:cNvCxnSpPr>
            <a:stCxn id="15" idx="2"/>
            <a:endCxn id="31" idx="0"/>
          </p:cNvCxnSpPr>
          <p:nvPr/>
        </p:nvCxnSpPr>
        <p:spPr bwMode="auto">
          <a:xfrm>
            <a:off x="7289509" y="4786243"/>
            <a:ext cx="4" cy="330286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48936" name="Audio 114893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8943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625"/>
    </mc:Choice>
    <mc:Fallback>
      <p:transition spd="slow" advTm="706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489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8936"/>
                </p:tgtEl>
              </p:cMediaNode>
            </p:audio>
          </p:childTnLst>
        </p:cTn>
      </p:par>
    </p:tnLst>
    <p:bldLst>
      <p:bldP spid="13" grpId="0" animBg="1"/>
      <p:bldP spid="3" grpId="0" animBg="1"/>
      <p:bldP spid="14" grpId="0" animBg="1"/>
      <p:bldP spid="15" grpId="0" animBg="1"/>
      <p:bldP spid="8" grpId="0" animBg="1"/>
      <p:bldP spid="18" grpId="0" animBg="1"/>
      <p:bldP spid="19" grpId="0" animBg="1"/>
      <p:bldP spid="22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Finally conclusions should circle back to hypothesis: was hypothesis correct? If so why, if not in whole or part, why not? ONE SLIDE.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 </a:t>
            </a:r>
            <a:fld id="{07663BB4-0A65-4F3B-9758-DE92D4E2A878}" type="slidenum">
              <a:rPr lang="en-US" smtClean="0"/>
              <a:pPr>
                <a:defRPr/>
              </a:pPr>
              <a:t>12</a:t>
            </a:fld>
            <a:r>
              <a:rPr lang="en-US" dirty="0" smtClean="0"/>
              <a:t> </a:t>
            </a:r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" y="1319874"/>
            <a:ext cx="2743200" cy="255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566" y="1191805"/>
            <a:ext cx="3863761" cy="29435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 bwMode="auto">
          <a:xfrm>
            <a:off x="3739791" y="4418422"/>
            <a:ext cx="3873362" cy="2516634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rtlCol="0" anchor="t" anchorCtr="0" compatLnSpc="1">
            <a:prstTxWarp prst="textNoShape">
              <a:avLst/>
            </a:prstTxWarp>
          </a:bodyPr>
          <a:lstStyle/>
          <a:p>
            <a:pPr marL="4763" defTabSz="798513"/>
            <a:r>
              <a:rPr lang="en-US" dirty="0" smtClean="0"/>
              <a:t>Conclusion: </a:t>
            </a:r>
            <a:r>
              <a:rPr lang="en-US" dirty="0"/>
              <a:t>soluble </a:t>
            </a:r>
            <a:r>
              <a:rPr lang="en-US" dirty="0" err="1"/>
              <a:t>Abeta</a:t>
            </a:r>
            <a:r>
              <a:rPr lang="en-US" dirty="0"/>
              <a:t> oligomers extracted from </a:t>
            </a:r>
            <a:r>
              <a:rPr lang="en-US" dirty="0" err="1" smtClean="0"/>
              <a:t>Alzheimer'sdisease</a:t>
            </a:r>
            <a:r>
              <a:rPr lang="en-US" dirty="0" smtClean="0"/>
              <a:t> </a:t>
            </a:r>
            <a:r>
              <a:rPr lang="en-US" dirty="0"/>
              <a:t>brains potently impair synapse structure and </a:t>
            </a:r>
            <a:r>
              <a:rPr lang="en-US" dirty="0" smtClean="0"/>
              <a:t>function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Hypatia Sans Pro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2280863" y="3719245"/>
            <a:ext cx="1458928" cy="10274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218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27"/>
    </mc:Choice>
    <mc:Fallback xmlns="">
      <p:transition spd="slow" advTm="216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structure – Organize with 10-12 slides max – 1 to 1.5 minute of talking per slide (exception Intro) should be the outer limit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 </a:t>
            </a:r>
            <a:fld id="{5DC32CD8-59A6-4428-86FC-B06C92FDDA5D}" type="slidenum">
              <a:rPr lang="en-US" smtClean="0"/>
              <a:pPr>
                <a:defRPr/>
              </a:pPr>
              <a:t>13</a:t>
            </a:fld>
            <a:r>
              <a:rPr lang="en-US" dirty="0" smtClean="0"/>
              <a:t> </a:t>
            </a:r>
            <a:endParaRPr lang="en-US" dirty="0">
              <a:cs typeface="Arial" pitchFamily="34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6106508" y="5174431"/>
            <a:ext cx="2602578" cy="1833880"/>
            <a:chOff x="6106508" y="5174431"/>
            <a:chExt cx="2602578" cy="183388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6602866" y="5519092"/>
              <a:ext cx="2106220" cy="1489219"/>
            </a:xfrm>
            <a:prstGeom prst="rect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32" tIns="45716" rIns="91432" bIns="45716" numCol="1" rtlCol="0" anchor="t" anchorCtr="0" compatLnSpc="1">
              <a:prstTxWarp prst="textNoShape">
                <a:avLst/>
              </a:prstTxWarp>
            </a:bodyPr>
            <a:lstStyle/>
            <a:p>
              <a:pPr marL="4763" defTabSz="798513"/>
              <a:r>
                <a:rPr lang="en-US" dirty="0" smtClean="0"/>
                <a:t>Next Steps  </a:t>
              </a:r>
              <a:endParaRPr lang="en-US" dirty="0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6106508" y="5174431"/>
              <a:ext cx="420148" cy="410719"/>
              <a:chOff x="6517228" y="5030384"/>
              <a:chExt cx="420148" cy="410719"/>
            </a:xfrm>
          </p:grpSpPr>
          <p:sp>
            <p:nvSpPr>
              <p:cNvPr id="19" name="TextBox 18"/>
              <p:cNvSpPr txBox="1">
                <a:spLocks noChangeAspect="1"/>
              </p:cNvSpPr>
              <p:nvPr/>
            </p:nvSpPr>
            <p:spPr>
              <a:xfrm>
                <a:off x="6526656" y="5030384"/>
                <a:ext cx="410719" cy="410719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517228" y="5066466"/>
                <a:ext cx="4201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10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8" name="Group 57"/>
          <p:cNvGrpSpPr/>
          <p:nvPr/>
        </p:nvGrpSpPr>
        <p:grpSpPr>
          <a:xfrm>
            <a:off x="3282076" y="5157591"/>
            <a:ext cx="2592080" cy="1850720"/>
            <a:chOff x="3282076" y="5157591"/>
            <a:chExt cx="2592080" cy="185072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3767936" y="5519092"/>
              <a:ext cx="2106220" cy="1489219"/>
            </a:xfrm>
            <a:prstGeom prst="rect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32" tIns="45716" rIns="91432" bIns="45716" numCol="1" rtlCol="0" anchor="t" anchorCtr="0" compatLnSpc="1">
              <a:prstTxWarp prst="textNoShape">
                <a:avLst/>
              </a:prstTxWarp>
            </a:bodyPr>
            <a:lstStyle/>
            <a:p>
              <a:pPr marL="4763" defTabSz="798513"/>
              <a:r>
                <a:rPr lang="en-US" dirty="0" smtClean="0"/>
                <a:t>Conclusions	 </a:t>
              </a:r>
              <a:endParaRPr lang="en-US" dirty="0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282076" y="5157591"/>
              <a:ext cx="429577" cy="410719"/>
              <a:chOff x="3661128" y="5004823"/>
              <a:chExt cx="429577" cy="410719"/>
            </a:xfrm>
          </p:grpSpPr>
          <p:sp>
            <p:nvSpPr>
              <p:cNvPr id="22" name="TextBox 21"/>
              <p:cNvSpPr txBox="1">
                <a:spLocks noChangeAspect="1"/>
              </p:cNvSpPr>
              <p:nvPr/>
            </p:nvSpPr>
            <p:spPr>
              <a:xfrm>
                <a:off x="3670557" y="5004823"/>
                <a:ext cx="410719" cy="410719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661128" y="5040905"/>
                <a:ext cx="4295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9</a:t>
                </a:r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482178" y="5139568"/>
            <a:ext cx="2557047" cy="1868743"/>
            <a:chOff x="482178" y="5139568"/>
            <a:chExt cx="2557047" cy="1868743"/>
          </a:xfrm>
        </p:grpSpPr>
        <p:sp>
          <p:nvSpPr>
            <p:cNvPr id="21" name="Rectangle 20"/>
            <p:cNvSpPr/>
            <p:nvPr/>
          </p:nvSpPr>
          <p:spPr bwMode="auto">
            <a:xfrm>
              <a:off x="933005" y="5519092"/>
              <a:ext cx="2106220" cy="1489219"/>
            </a:xfrm>
            <a:prstGeom prst="rect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32" tIns="45716" rIns="91432" bIns="45716" numCol="1" rtlCol="0" anchor="t" anchorCtr="0" compatLnSpc="1">
              <a:prstTxWarp prst="textNoShape">
                <a:avLst/>
              </a:prstTxWarp>
            </a:bodyPr>
            <a:lstStyle/>
            <a:p>
              <a:pPr marL="4763" defTabSz="798513"/>
              <a:r>
                <a:rPr lang="en-US" dirty="0" smtClean="0"/>
                <a:t>Data Results	 </a:t>
              </a:r>
              <a:endParaRPr lang="en-US" dirty="0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482178" y="5139568"/>
              <a:ext cx="429577" cy="410719"/>
              <a:chOff x="3661128" y="5004823"/>
              <a:chExt cx="429577" cy="410719"/>
            </a:xfrm>
          </p:grpSpPr>
          <p:sp>
            <p:nvSpPr>
              <p:cNvPr id="26" name="TextBox 25"/>
              <p:cNvSpPr txBox="1">
                <a:spLocks noChangeAspect="1"/>
              </p:cNvSpPr>
              <p:nvPr/>
            </p:nvSpPr>
            <p:spPr>
              <a:xfrm>
                <a:off x="3670557" y="5004823"/>
                <a:ext cx="410719" cy="410719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661128" y="5040905"/>
                <a:ext cx="4295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8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7374536" y="3010171"/>
            <a:ext cx="2129059" cy="1990324"/>
            <a:chOff x="7374536" y="3010171"/>
            <a:chExt cx="2129059" cy="1990324"/>
          </a:xfrm>
        </p:grpSpPr>
        <p:sp>
          <p:nvSpPr>
            <p:cNvPr id="15" name="Rectangle 14"/>
            <p:cNvSpPr/>
            <p:nvPr/>
          </p:nvSpPr>
          <p:spPr bwMode="auto">
            <a:xfrm>
              <a:off x="7397375" y="3511276"/>
              <a:ext cx="2106220" cy="1489219"/>
            </a:xfrm>
            <a:prstGeom prst="rect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32" tIns="45716" rIns="91432" bIns="45716" numCol="1" rtlCol="0" anchor="t" anchorCtr="0" compatLnSpc="1">
              <a:prstTxWarp prst="textNoShape">
                <a:avLst/>
              </a:prstTxWarp>
            </a:bodyPr>
            <a:lstStyle/>
            <a:p>
              <a:pPr marL="4763" defTabSz="798513"/>
              <a:r>
                <a:rPr lang="en-US" dirty="0" smtClean="0"/>
                <a:t>Data Results  </a:t>
              </a:r>
              <a:endParaRPr lang="en-US" dirty="0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7374536" y="3010171"/>
              <a:ext cx="429577" cy="410719"/>
              <a:chOff x="3661128" y="5004823"/>
              <a:chExt cx="429577" cy="410719"/>
            </a:xfrm>
          </p:grpSpPr>
          <p:sp>
            <p:nvSpPr>
              <p:cNvPr id="29" name="TextBox 28"/>
              <p:cNvSpPr txBox="1">
                <a:spLocks noChangeAspect="1"/>
              </p:cNvSpPr>
              <p:nvPr/>
            </p:nvSpPr>
            <p:spPr>
              <a:xfrm>
                <a:off x="3670557" y="5004823"/>
                <a:ext cx="410719" cy="410719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661128" y="5040905"/>
                <a:ext cx="4295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4944334" y="3010171"/>
            <a:ext cx="2158538" cy="1990324"/>
            <a:chOff x="4944334" y="3010171"/>
            <a:chExt cx="2158538" cy="1990324"/>
          </a:xfrm>
        </p:grpSpPr>
        <p:sp>
          <p:nvSpPr>
            <p:cNvPr id="14" name="Rectangle 13"/>
            <p:cNvSpPr/>
            <p:nvPr/>
          </p:nvSpPr>
          <p:spPr bwMode="auto">
            <a:xfrm>
              <a:off x="4996652" y="3511276"/>
              <a:ext cx="2106220" cy="1489219"/>
            </a:xfrm>
            <a:prstGeom prst="rect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32" tIns="45716" rIns="91432" bIns="45716" numCol="1" rtlCol="0" anchor="t" anchorCtr="0" compatLnSpc="1">
              <a:prstTxWarp prst="textNoShape">
                <a:avLst/>
              </a:prstTxWarp>
            </a:bodyPr>
            <a:lstStyle/>
            <a:p>
              <a:pPr marL="4763" defTabSz="798513"/>
              <a:r>
                <a:rPr lang="en-US" dirty="0" smtClean="0"/>
                <a:t>Data Results  </a:t>
              </a:r>
              <a:endParaRPr lang="en-US" dirty="0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4944334" y="3010171"/>
              <a:ext cx="429577" cy="410719"/>
              <a:chOff x="3661128" y="5004823"/>
              <a:chExt cx="429577" cy="410719"/>
            </a:xfrm>
          </p:grpSpPr>
          <p:sp>
            <p:nvSpPr>
              <p:cNvPr id="32" name="TextBox 31"/>
              <p:cNvSpPr txBox="1">
                <a:spLocks noChangeAspect="1"/>
              </p:cNvSpPr>
              <p:nvPr/>
            </p:nvSpPr>
            <p:spPr>
              <a:xfrm>
                <a:off x="3670557" y="5004823"/>
                <a:ext cx="410719" cy="410719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661128" y="5040905"/>
                <a:ext cx="4295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6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4" name="Group 53"/>
          <p:cNvGrpSpPr/>
          <p:nvPr/>
        </p:nvGrpSpPr>
        <p:grpSpPr>
          <a:xfrm>
            <a:off x="2523421" y="3010171"/>
            <a:ext cx="2178727" cy="1971499"/>
            <a:chOff x="2523421" y="3010171"/>
            <a:chExt cx="2178727" cy="1971499"/>
          </a:xfrm>
        </p:grpSpPr>
        <p:sp>
          <p:nvSpPr>
            <p:cNvPr id="12" name="Rectangle 11"/>
            <p:cNvSpPr/>
            <p:nvPr/>
          </p:nvSpPr>
          <p:spPr bwMode="auto">
            <a:xfrm>
              <a:off x="2595928" y="3492451"/>
              <a:ext cx="2106220" cy="1489219"/>
            </a:xfrm>
            <a:prstGeom prst="rect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32" tIns="45716" rIns="91432" bIns="45716" numCol="1" rtlCol="0" anchor="t" anchorCtr="0" compatLnSpc="1">
              <a:prstTxWarp prst="textNoShape">
                <a:avLst/>
              </a:prstTxWarp>
            </a:bodyPr>
            <a:lstStyle/>
            <a:p>
              <a:pPr marL="4763" defTabSz="798513"/>
              <a:r>
                <a:rPr lang="en-US" dirty="0" smtClean="0"/>
                <a:t>Data Results  </a:t>
              </a:r>
              <a:endParaRPr lang="en-US" dirty="0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2523421" y="3010171"/>
              <a:ext cx="429577" cy="410719"/>
              <a:chOff x="3661128" y="5004823"/>
              <a:chExt cx="429577" cy="410719"/>
            </a:xfrm>
          </p:grpSpPr>
          <p:sp>
            <p:nvSpPr>
              <p:cNvPr id="35" name="TextBox 34"/>
              <p:cNvSpPr txBox="1">
                <a:spLocks noChangeAspect="1"/>
              </p:cNvSpPr>
              <p:nvPr/>
            </p:nvSpPr>
            <p:spPr>
              <a:xfrm>
                <a:off x="3670557" y="5004823"/>
                <a:ext cx="410719" cy="410719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661128" y="5040905"/>
                <a:ext cx="4295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5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193278" y="3010171"/>
            <a:ext cx="2108146" cy="1945335"/>
            <a:chOff x="193278" y="3010171"/>
            <a:chExt cx="2108146" cy="1945335"/>
          </a:xfrm>
        </p:grpSpPr>
        <p:sp>
          <p:nvSpPr>
            <p:cNvPr id="13" name="Rectangle 12"/>
            <p:cNvSpPr/>
            <p:nvPr/>
          </p:nvSpPr>
          <p:spPr bwMode="auto">
            <a:xfrm>
              <a:off x="195204" y="3466287"/>
              <a:ext cx="2106220" cy="1489219"/>
            </a:xfrm>
            <a:prstGeom prst="rect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32" tIns="45716" rIns="91432" bIns="45716" numCol="1" rtlCol="0" anchor="t" anchorCtr="0" compatLnSpc="1">
              <a:prstTxWarp prst="textNoShape">
                <a:avLst/>
              </a:prstTxWarp>
            </a:bodyPr>
            <a:lstStyle/>
            <a:p>
              <a:pPr marL="4763" defTabSz="798513"/>
              <a:r>
                <a:rPr lang="en-US" dirty="0" smtClean="0"/>
                <a:t>Data Results </a:t>
              </a:r>
              <a:endParaRPr lang="en-US" dirty="0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193278" y="3010171"/>
              <a:ext cx="429577" cy="410719"/>
              <a:chOff x="3661128" y="5004823"/>
              <a:chExt cx="429577" cy="410719"/>
            </a:xfrm>
          </p:grpSpPr>
          <p:sp>
            <p:nvSpPr>
              <p:cNvPr id="38" name="TextBox 37"/>
              <p:cNvSpPr txBox="1">
                <a:spLocks noChangeAspect="1"/>
              </p:cNvSpPr>
              <p:nvPr/>
            </p:nvSpPr>
            <p:spPr>
              <a:xfrm>
                <a:off x="3670557" y="5004823"/>
                <a:ext cx="410719" cy="410719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661128" y="5040905"/>
                <a:ext cx="4295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6416650" y="1116282"/>
            <a:ext cx="2537290" cy="1834529"/>
            <a:chOff x="6416650" y="1116282"/>
            <a:chExt cx="2537290" cy="1834529"/>
          </a:xfrm>
        </p:grpSpPr>
        <p:sp>
          <p:nvSpPr>
            <p:cNvPr id="9" name="Rectangle 8"/>
            <p:cNvSpPr/>
            <p:nvPr/>
          </p:nvSpPr>
          <p:spPr bwMode="auto">
            <a:xfrm>
              <a:off x="6847720" y="1461592"/>
              <a:ext cx="2106220" cy="1489219"/>
            </a:xfrm>
            <a:prstGeom prst="rect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32" tIns="45716" rIns="91432" bIns="45716" numCol="1" rtlCol="0" anchor="t" anchorCtr="0" compatLnSpc="1">
              <a:prstTxWarp prst="textNoShape">
                <a:avLst/>
              </a:prstTxWarp>
            </a:bodyPr>
            <a:lstStyle/>
            <a:p>
              <a:pPr marL="4763" defTabSz="798513"/>
              <a:r>
                <a:rPr lang="en-US" dirty="0" smtClean="0"/>
                <a:t>Design Methods </a:t>
              </a:r>
              <a:endParaRPr lang="en-US" dirty="0"/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6416650" y="1116282"/>
              <a:ext cx="429577" cy="410719"/>
              <a:chOff x="3661128" y="5004823"/>
              <a:chExt cx="429577" cy="410719"/>
            </a:xfrm>
          </p:grpSpPr>
          <p:sp>
            <p:nvSpPr>
              <p:cNvPr id="41" name="TextBox 40"/>
              <p:cNvSpPr txBox="1">
                <a:spLocks noChangeAspect="1"/>
              </p:cNvSpPr>
              <p:nvPr/>
            </p:nvSpPr>
            <p:spPr>
              <a:xfrm>
                <a:off x="3670557" y="5004823"/>
                <a:ext cx="410719" cy="410719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661128" y="5040905"/>
                <a:ext cx="4295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3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3322206" y="1116282"/>
            <a:ext cx="2535797" cy="1834529"/>
            <a:chOff x="3322206" y="1116282"/>
            <a:chExt cx="2535797" cy="1834529"/>
          </a:xfrm>
        </p:grpSpPr>
        <p:sp>
          <p:nvSpPr>
            <p:cNvPr id="10" name="Rectangle 9"/>
            <p:cNvSpPr/>
            <p:nvPr/>
          </p:nvSpPr>
          <p:spPr bwMode="auto">
            <a:xfrm>
              <a:off x="3751783" y="1461592"/>
              <a:ext cx="2106220" cy="1489219"/>
            </a:xfrm>
            <a:prstGeom prst="rect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32" tIns="45716" rIns="91432" bIns="45716" numCol="1" rtlCol="0" anchor="t" anchorCtr="0" compatLnSpc="1">
              <a:prstTxWarp prst="textNoShape">
                <a:avLst/>
              </a:prstTxWarp>
            </a:bodyPr>
            <a:lstStyle/>
            <a:p>
              <a:pPr marL="4763" defTabSz="798513"/>
              <a:r>
                <a:rPr lang="en-US" dirty="0" smtClean="0"/>
                <a:t>Design Methods </a:t>
              </a:r>
              <a:endParaRPr lang="en-US" dirty="0"/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3322206" y="1116282"/>
              <a:ext cx="429577" cy="410719"/>
              <a:chOff x="3661128" y="5004823"/>
              <a:chExt cx="429577" cy="410719"/>
            </a:xfrm>
          </p:grpSpPr>
          <p:sp>
            <p:nvSpPr>
              <p:cNvPr id="44" name="TextBox 43"/>
              <p:cNvSpPr txBox="1">
                <a:spLocks noChangeAspect="1"/>
              </p:cNvSpPr>
              <p:nvPr/>
            </p:nvSpPr>
            <p:spPr>
              <a:xfrm>
                <a:off x="3670557" y="5004823"/>
                <a:ext cx="410719" cy="410719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661128" y="5040905"/>
                <a:ext cx="4295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299537" y="1116282"/>
            <a:ext cx="2606126" cy="1834529"/>
            <a:chOff x="299537" y="1116282"/>
            <a:chExt cx="2606126" cy="1834529"/>
          </a:xfrm>
        </p:grpSpPr>
        <p:grpSp>
          <p:nvGrpSpPr>
            <p:cNvPr id="11" name="Group 10"/>
            <p:cNvGrpSpPr/>
            <p:nvPr/>
          </p:nvGrpSpPr>
          <p:grpSpPr>
            <a:xfrm>
              <a:off x="799443" y="1461592"/>
              <a:ext cx="2106220" cy="1489219"/>
              <a:chOff x="503428" y="1453255"/>
              <a:chExt cx="2280863" cy="1489219"/>
            </a:xfrm>
          </p:grpSpPr>
          <p:sp>
            <p:nvSpPr>
              <p:cNvPr id="4" name="Rectangle 3"/>
              <p:cNvSpPr/>
              <p:nvPr/>
            </p:nvSpPr>
            <p:spPr bwMode="auto">
              <a:xfrm>
                <a:off x="503428" y="1453255"/>
                <a:ext cx="2280863" cy="1489219"/>
              </a:xfrm>
              <a:prstGeom prst="rect">
                <a:avLst/>
              </a:prstGeom>
              <a:noFill/>
              <a:ln w="571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32" tIns="45716" rIns="91432" bIns="45716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4763" defTabSz="798513"/>
                <a:r>
                  <a:rPr lang="en-US" dirty="0" smtClean="0"/>
                  <a:t>Intro – </a:t>
                </a:r>
              </a:p>
              <a:p>
                <a:pPr marL="4763" defTabSz="798513"/>
                <a:r>
                  <a:rPr lang="en-US" dirty="0" smtClean="0"/>
                  <a:t>2 minutes </a:t>
                </a:r>
                <a:endParaRPr lang="en-US" dirty="0"/>
              </a:p>
            </p:txBody>
          </p:sp>
          <p:sp>
            <p:nvSpPr>
              <p:cNvPr id="5" name="AutoShape 7"/>
              <p:cNvSpPr>
                <a:spLocks noChangeArrowheads="1"/>
              </p:cNvSpPr>
              <p:nvPr/>
            </p:nvSpPr>
            <p:spPr bwMode="auto">
              <a:xfrm>
                <a:off x="1896153" y="1584844"/>
                <a:ext cx="425807" cy="296310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6DC1C7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6653" tIns="48326" rIns="96653" bIns="48326" anchor="ctr"/>
              <a:lstStyle/>
              <a:p>
                <a:pPr algn="ctr" defTabSz="966788"/>
                <a:r>
                  <a:rPr lang="en-US" sz="1200" dirty="0">
                    <a:solidFill>
                      <a:schemeClr val="bg2"/>
                    </a:solidFill>
                    <a:latin typeface="Arial" charset="0"/>
                  </a:rPr>
                  <a:t>C</a:t>
                </a:r>
              </a:p>
            </p:txBody>
          </p:sp>
          <p:sp>
            <p:nvSpPr>
              <p:cNvPr id="6" name="AutoShape 9"/>
              <p:cNvSpPr>
                <a:spLocks noChangeArrowheads="1"/>
              </p:cNvSpPr>
              <p:nvPr/>
            </p:nvSpPr>
            <p:spPr bwMode="auto">
              <a:xfrm>
                <a:off x="1896152" y="1902563"/>
                <a:ext cx="425807" cy="296310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/>
            </p:spPr>
            <p:txBody>
              <a:bodyPr lIns="96653" tIns="48326" rIns="96653" bIns="48326" anchor="ctr"/>
              <a:lstStyle/>
              <a:p>
                <a:pPr algn="ctr" defTabSz="966788"/>
                <a:r>
                  <a:rPr lang="en-US" sz="1200" dirty="0">
                    <a:solidFill>
                      <a:schemeClr val="tx1"/>
                    </a:solidFill>
                    <a:latin typeface="Arial" charset="0"/>
                  </a:rPr>
                  <a:t>C</a:t>
                </a:r>
              </a:p>
            </p:txBody>
          </p:sp>
          <p:sp>
            <p:nvSpPr>
              <p:cNvPr id="7" name="AutoShape 12"/>
              <p:cNvSpPr>
                <a:spLocks noChangeArrowheads="1"/>
              </p:cNvSpPr>
              <p:nvPr/>
            </p:nvSpPr>
            <p:spPr bwMode="auto">
              <a:xfrm>
                <a:off x="1896153" y="2220282"/>
                <a:ext cx="425807" cy="296310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E1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6DC78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6653" tIns="48326" rIns="96653" bIns="48326" anchor="ctr"/>
              <a:lstStyle/>
              <a:p>
                <a:pPr algn="ctr" defTabSz="966788">
                  <a:spcBef>
                    <a:spcPct val="50000"/>
                  </a:spcBef>
                </a:pPr>
                <a:r>
                  <a:rPr lang="en-US" sz="1200" dirty="0">
                    <a:solidFill>
                      <a:schemeClr val="bg2"/>
                    </a:solidFill>
                    <a:latin typeface="Arial" charset="0"/>
                  </a:rPr>
                  <a:t>Q</a:t>
                </a:r>
              </a:p>
            </p:txBody>
          </p:sp>
          <p:sp>
            <p:nvSpPr>
              <p:cNvPr id="8" name="Rectangle 15"/>
              <p:cNvSpPr>
                <a:spLocks noChangeArrowheads="1"/>
              </p:cNvSpPr>
              <p:nvPr/>
            </p:nvSpPr>
            <p:spPr bwMode="auto">
              <a:xfrm rot="10800000">
                <a:off x="1896151" y="2538001"/>
                <a:ext cx="425807" cy="296310"/>
              </a:xfrm>
              <a:prstGeom prst="trapezoid">
                <a:avLst/>
              </a:prstGeom>
              <a:solidFill>
                <a:srgbClr val="9AF4F6"/>
              </a:solidFill>
              <a:ln>
                <a:noFill/>
              </a:ln>
              <a:effectLst/>
            </p:spPr>
            <p:txBody>
              <a:bodyPr lIns="96653" tIns="48326" rIns="96653" bIns="48326" anchor="ctr"/>
              <a:lstStyle/>
              <a:p>
                <a:pPr algn="ctr" defTabSz="966788">
                  <a:spcBef>
                    <a:spcPct val="50000"/>
                  </a:spcBef>
                </a:pPr>
                <a:r>
                  <a:rPr lang="en-US" sz="1200" dirty="0" smtClean="0">
                    <a:solidFill>
                      <a:schemeClr val="bg2"/>
                    </a:solidFill>
                    <a:latin typeface="Arial" charset="0"/>
                  </a:rPr>
                  <a:t>H</a:t>
                </a:r>
                <a:endParaRPr lang="en-US" sz="1200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299537" y="1116282"/>
              <a:ext cx="429577" cy="410719"/>
              <a:chOff x="3661128" y="5004823"/>
              <a:chExt cx="429577" cy="410719"/>
            </a:xfrm>
          </p:grpSpPr>
          <p:sp>
            <p:nvSpPr>
              <p:cNvPr id="47" name="TextBox 46"/>
              <p:cNvSpPr txBox="1">
                <a:spLocks noChangeAspect="1"/>
              </p:cNvSpPr>
              <p:nvPr/>
            </p:nvSpPr>
            <p:spPr>
              <a:xfrm>
                <a:off x="3670557" y="5004823"/>
                <a:ext cx="410719" cy="410719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3661128" y="5040905"/>
                <a:ext cx="4295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1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8" name="Audio 1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207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646"/>
    </mc:Choice>
    <mc:Fallback xmlns="">
      <p:transition spd="slow" advTm="1066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13.5|15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5.3|8.4|12|1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2.9|2.7|3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1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|4|2.4|2.7|2.7|21|3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7|11.4|17.9|10.2|21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|7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9|21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|0.8|1.3|1.3|5.9|3.2|0.8|0.6|3|0.6|3.1|0.5|11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2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8|7.2|1.4|4.2|5.1|1.1|0.9|2.2|4.2|10.3"/>
</p:tagLst>
</file>

<file path=ppt/theme/theme1.xml><?xml version="1.0" encoding="utf-8"?>
<a:theme xmlns:a="http://schemas.openxmlformats.org/drawingml/2006/main" name="CLIMB_Template">
  <a:themeElements>
    <a:clrScheme name="US blue projection 1.0 3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C24084"/>
      </a:accent1>
      <a:accent2>
        <a:srgbClr val="000000"/>
      </a:accent2>
      <a:accent3>
        <a:srgbClr val="FFFFFF"/>
      </a:accent3>
      <a:accent4>
        <a:srgbClr val="000000"/>
      </a:accent4>
      <a:accent5>
        <a:srgbClr val="DDAFC2"/>
      </a:accent5>
      <a:accent6>
        <a:srgbClr val="000000"/>
      </a:accent6>
      <a:hlink>
        <a:srgbClr val="000000"/>
      </a:hlink>
      <a:folHlink>
        <a:srgbClr val="33CCCC"/>
      </a:folHlink>
    </a:clrScheme>
    <a:fontScheme name="US blue projection 1.0">
      <a:majorFont>
        <a:latin typeface="Hypatia Sans Pro Black"/>
        <a:ea typeface=""/>
        <a:cs typeface=""/>
      </a:majorFont>
      <a:minorFont>
        <a:latin typeface="Hypatia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32" tIns="45716" rIns="91432" bIns="45716" numCol="1" anchor="ctr" anchorCtr="0" compatLnSpc="1">
        <a:prstTxWarp prst="textNoShape">
          <a:avLst/>
        </a:prstTxWarp>
      </a:bodyPr>
      <a:lstStyle>
        <a:defPPr marL="404813" marR="0" indent="0" algn="l" defTabSz="7985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Hypatia Sans Pro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32" tIns="45716" rIns="91432" bIns="45716" numCol="1" anchor="ctr" anchorCtr="0" compatLnSpc="1">
        <a:prstTxWarp prst="textNoShape">
          <a:avLst/>
        </a:prstTxWarp>
      </a:bodyPr>
      <a:lstStyle>
        <a:defPPr marL="404813" marR="0" indent="0" algn="l" defTabSz="7985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Hypatia Sans Pro" pitchFamily="34" charset="0"/>
          </a:defRPr>
        </a:defPPr>
      </a:lstStyle>
    </a:lnDef>
  </a:objectDefaults>
  <a:extraClrSchemeLst>
    <a:extraClrScheme>
      <a:clrScheme name="US blue projection 1.0 1">
        <a:dk1>
          <a:srgbClr val="000000"/>
        </a:dk1>
        <a:lt1>
          <a:srgbClr val="FFFFFF"/>
        </a:lt1>
        <a:dk2>
          <a:srgbClr val="40358C"/>
        </a:dk2>
        <a:lt2>
          <a:srgbClr val="FEF0A7"/>
        </a:lt2>
        <a:accent1>
          <a:srgbClr val="6668FF"/>
        </a:accent1>
        <a:accent2>
          <a:srgbClr val="9C0867"/>
        </a:accent2>
        <a:accent3>
          <a:srgbClr val="AFAEC5"/>
        </a:accent3>
        <a:accent4>
          <a:srgbClr val="DADADA"/>
        </a:accent4>
        <a:accent5>
          <a:srgbClr val="B8B9FF"/>
        </a:accent5>
        <a:accent6>
          <a:srgbClr val="8D065D"/>
        </a:accent6>
        <a:hlink>
          <a:srgbClr val="339966"/>
        </a:hlink>
        <a:folHlink>
          <a:srgbClr val="FAF0A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blue projection 1.0 2">
        <a:dk1>
          <a:srgbClr val="000000"/>
        </a:dk1>
        <a:lt1>
          <a:srgbClr val="FFFFFF"/>
        </a:lt1>
        <a:dk2>
          <a:srgbClr val="40358C"/>
        </a:dk2>
        <a:lt2>
          <a:srgbClr val="FEF0A7"/>
        </a:lt2>
        <a:accent1>
          <a:srgbClr val="C24084"/>
        </a:accent1>
        <a:accent2>
          <a:srgbClr val="9AF4F6"/>
        </a:accent2>
        <a:accent3>
          <a:srgbClr val="AFAEC5"/>
        </a:accent3>
        <a:accent4>
          <a:srgbClr val="DADADA"/>
        </a:accent4>
        <a:accent5>
          <a:srgbClr val="DDAFC2"/>
        </a:accent5>
        <a:accent6>
          <a:srgbClr val="8BDDDF"/>
        </a:accent6>
        <a:hlink>
          <a:srgbClr val="CBE288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blue projection 1.0 3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C24084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DDAFC2"/>
        </a:accent5>
        <a:accent6>
          <a:srgbClr val="000000"/>
        </a:accent6>
        <a:hlink>
          <a:srgbClr val="000000"/>
        </a:hlink>
        <a:folHlink>
          <a:srgbClr val="33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CLIMB_Template</Template>
  <TotalTime>2109</TotalTime>
  <Words>807</Words>
  <Application>Microsoft Office PowerPoint</Application>
  <PresentationFormat>Custom</PresentationFormat>
  <Paragraphs>115</Paragraphs>
  <Slides>13</Slides>
  <Notes>13</Notes>
  <HiddenSlides>0</HiddenSlides>
  <MMClips>13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CLIMB_Template</vt:lpstr>
      <vt:lpstr>PowerPoint Presentation</vt:lpstr>
      <vt:lpstr>This the second of a two-part video sequence on a 10-15 minute scientific presentation</vt:lpstr>
      <vt:lpstr>Recall that we begin a presentation with the introductory CCQH pattern -- moving from “big picture” to well-defined problem/hypothesis</vt:lpstr>
      <vt:lpstr>And recall how in Part 1 we applied the CCQH pattern to create an introductory slide for an actual neuroscience experiment</vt:lpstr>
      <vt:lpstr>After the intro we need to create the other three components of the presentation – Design/Methods; Data/Results; Conclusions</vt:lpstr>
      <vt:lpstr>And Design/Methods can be divided into two components – Logical and Technical</vt:lpstr>
      <vt:lpstr>When designing individual slides about design/methods, keep categories sharply defined, move from broad to specific….and</vt:lpstr>
      <vt:lpstr>Design/Methods in study using soluble Amyloid-β oligomers/dimers from deceased human subjects to induce AD in normal rodents</vt:lpstr>
      <vt:lpstr>Note how this slide uses the horizontal qualities of PowerPoint – in effect, a word table rather than succession of bullet points</vt:lpstr>
      <vt:lpstr>The most critical thing to do is to create 2-3 word categories for each of your design items or method techniques</vt:lpstr>
      <vt:lpstr>Your Data/Results make up the bulk of your presentation; make sure they map on precisely to the methods you used to gather data</vt:lpstr>
      <vt:lpstr>Finally conclusions should circle back to hypothesis: was hypothesis correct? If so why, if not in whole or part, why not? ONE SLIDE.</vt:lpstr>
      <vt:lpstr>Final structure – Organize with 10-12 slides max – 1 to 1.5 minute of talking per slide (exception Intro) should be the outer limit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Karl P Keller</dc:creator>
  <cp:lastModifiedBy>Karl P Keller</cp:lastModifiedBy>
  <cp:revision>37</cp:revision>
  <cp:lastPrinted>2010-11-18T18:11:44Z</cp:lastPrinted>
  <dcterms:created xsi:type="dcterms:W3CDTF">2010-12-09T19:57:34Z</dcterms:created>
  <dcterms:modified xsi:type="dcterms:W3CDTF">2011-01-05T03:12:53Z</dcterms:modified>
</cp:coreProperties>
</file>